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9" r:id="rId7"/>
    <p:sldId id="270" r:id="rId8"/>
    <p:sldId id="261" r:id="rId9"/>
    <p:sldId id="271" r:id="rId10"/>
    <p:sldId id="274" r:id="rId11"/>
    <p:sldId id="273" r:id="rId12"/>
    <p:sldId id="272" r:id="rId13"/>
    <p:sldId id="279" r:id="rId14"/>
    <p:sldId id="275" r:id="rId15"/>
    <p:sldId id="276" r:id="rId16"/>
    <p:sldId id="280" r:id="rId17"/>
    <p:sldId id="277" r:id="rId18"/>
    <p:sldId id="278" r:id="rId19"/>
    <p:sldId id="281" r:id="rId20"/>
    <p:sldId id="282" r:id="rId21"/>
    <p:sldId id="283" r:id="rId22"/>
    <p:sldId id="267" r:id="rId23"/>
    <p:sldId id="284" r:id="rId24"/>
    <p:sldId id="285" r:id="rId25"/>
    <p:sldId id="287" r:id="rId26"/>
    <p:sldId id="263" r:id="rId27"/>
    <p:sldId id="286" r:id="rId28"/>
    <p:sldId id="264"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4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629672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97754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76200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71024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751929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812336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29608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71476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7025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398624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FFABC-6085-4A12-BA46-08EC8F0295DE}"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83086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FFABC-6085-4A12-BA46-08EC8F0295DE}"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425176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7FFABC-6085-4A12-BA46-08EC8F0295DE}" type="datetimeFigureOut">
              <a:rPr lang="en-IN" smtClean="0"/>
              <a:t>01-10-2024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2222813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7FFABC-6085-4A12-BA46-08EC8F0295DE}" type="datetimeFigureOut">
              <a:rPr lang="en-IN" smtClean="0"/>
              <a:t>01-10-2024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10850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FFABC-6085-4A12-BA46-08EC8F0295DE}" type="datetimeFigureOut">
              <a:rPr lang="en-IN" smtClean="0"/>
              <a:t>01-10-2024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4160306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68327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FFABC-6085-4A12-BA46-08EC8F0295DE}"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B33A6-92D2-453D-8F02-9E2D1E286D7A}" type="slidenum">
              <a:rPr lang="en-IN" smtClean="0"/>
              <a:t>‹#›</a:t>
            </a:fld>
            <a:endParaRPr lang="en-IN"/>
          </a:p>
        </p:txBody>
      </p:sp>
    </p:spTree>
    <p:extLst>
      <p:ext uri="{BB962C8B-B14F-4D97-AF65-F5344CB8AC3E}">
        <p14:creationId xmlns:p14="http://schemas.microsoft.com/office/powerpoint/2010/main" val="133768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7FFABC-6085-4A12-BA46-08EC8F0295DE}" type="datetimeFigureOut">
              <a:rPr lang="en-IN" smtClean="0"/>
              <a:t>01-10-2024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0B33A6-92D2-453D-8F02-9E2D1E286D7A}" type="slidenum">
              <a:rPr lang="en-IN" smtClean="0"/>
              <a:t>‹#›</a:t>
            </a:fld>
            <a:endParaRPr lang="en-IN"/>
          </a:p>
        </p:txBody>
      </p:sp>
    </p:spTree>
    <p:extLst>
      <p:ext uri="{BB962C8B-B14F-4D97-AF65-F5344CB8AC3E}">
        <p14:creationId xmlns:p14="http://schemas.microsoft.com/office/powerpoint/2010/main" val="4112452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3"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1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1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8C0FECD0-3FF1-9224-B830-EDBDDEB67D90}"/>
              </a:ext>
            </a:extLst>
          </p:cNvPr>
          <p:cNvSpPr>
            <a:spLocks noGrp="1"/>
          </p:cNvSpPr>
          <p:nvPr>
            <p:ph type="ctrTitle"/>
          </p:nvPr>
        </p:nvSpPr>
        <p:spPr>
          <a:xfrm>
            <a:off x="5448299" y="1380068"/>
            <a:ext cx="6054723" cy="2616199"/>
          </a:xfrm>
        </p:spPr>
        <p:txBody>
          <a:bodyPr>
            <a:normAutofit/>
          </a:bodyPr>
          <a:lstStyle/>
          <a:p>
            <a:r>
              <a:rPr lang="en-US" dirty="0"/>
              <a:t>Brain Tumor Detection</a:t>
            </a:r>
            <a:endParaRPr lang="en-IN" dirty="0"/>
          </a:p>
        </p:txBody>
      </p:sp>
      <p:sp>
        <p:nvSpPr>
          <p:cNvPr id="3" name="Subtitle 2">
            <a:extLst>
              <a:ext uri="{FF2B5EF4-FFF2-40B4-BE49-F238E27FC236}">
                <a16:creationId xmlns:a16="http://schemas.microsoft.com/office/drawing/2014/main" id="{51B08B3C-64FB-65B6-0533-F8B0F9A3471F}"/>
              </a:ext>
            </a:extLst>
          </p:cNvPr>
          <p:cNvSpPr>
            <a:spLocks noGrp="1"/>
          </p:cNvSpPr>
          <p:nvPr>
            <p:ph type="subTitle" idx="1"/>
          </p:nvPr>
        </p:nvSpPr>
        <p:spPr>
          <a:xfrm>
            <a:off x="6336254" y="3996267"/>
            <a:ext cx="5166768" cy="1388534"/>
          </a:xfrm>
        </p:spPr>
        <p:txBody>
          <a:bodyPr>
            <a:normAutofit/>
          </a:bodyPr>
          <a:lstStyle/>
          <a:p>
            <a:r>
              <a:rPr lang="en-US" dirty="0"/>
              <a:t>Ashutosh Jha – 210907370</a:t>
            </a:r>
            <a:br>
              <a:rPr lang="en-US" dirty="0"/>
            </a:br>
            <a:r>
              <a:rPr lang="en-US" dirty="0"/>
              <a:t>Utkarsh Kumar – 210907246</a:t>
            </a:r>
            <a:br>
              <a:rPr lang="en-US" dirty="0"/>
            </a:br>
            <a:r>
              <a:rPr lang="en-US"/>
              <a:t>Sankalp Tripathy - 210907270</a:t>
            </a:r>
            <a:endParaRPr lang="en-US" dirty="0"/>
          </a:p>
        </p:txBody>
      </p:sp>
      <p:pic>
        <p:nvPicPr>
          <p:cNvPr id="5" name="Picture 4" descr="Scan of a human brain in a neurology clinic">
            <a:extLst>
              <a:ext uri="{FF2B5EF4-FFF2-40B4-BE49-F238E27FC236}">
                <a16:creationId xmlns:a16="http://schemas.microsoft.com/office/drawing/2014/main" id="{A7CCF76F-4B67-8699-ACBF-31F834B3F764}"/>
              </a:ext>
            </a:extLst>
          </p:cNvPr>
          <p:cNvPicPr>
            <a:picLocks noChangeAspect="1"/>
          </p:cNvPicPr>
          <p:nvPr/>
        </p:nvPicPr>
        <p:blipFill rotWithShape="1">
          <a:blip r:embed="rId3"/>
          <a:srcRect l="40417"/>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17262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804295"/>
            <a:ext cx="10018713" cy="2031325"/>
          </a:xfrm>
          <a:prstGeom prst="rect">
            <a:avLst/>
          </a:prstGeom>
          <a:noFill/>
        </p:spPr>
        <p:txBody>
          <a:bodyPr wrap="square" rtlCol="0">
            <a:sp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Data Loading </a:t>
            </a:r>
            <a:r>
              <a:rPr lang="en-US" dirty="0"/>
              <a:t>: In this step we are loading the data from the directories and the converting them into </a:t>
            </a:r>
            <a:r>
              <a:rPr lang="en-US" b="1" dirty="0"/>
              <a:t>arrays using </a:t>
            </a:r>
            <a:r>
              <a:rPr lang="en-US" b="1" dirty="0" err="1"/>
              <a:t>numpy</a:t>
            </a:r>
            <a:r>
              <a:rPr lang="en-US" b="1" dirty="0"/>
              <a:t> </a:t>
            </a:r>
            <a:r>
              <a:rPr lang="en-US" dirty="0"/>
              <a:t>and later we are also </a:t>
            </a:r>
            <a:r>
              <a:rPr lang="en-US" b="1" dirty="0"/>
              <a:t>shuffling</a:t>
            </a:r>
            <a:r>
              <a:rPr lang="en-US" dirty="0"/>
              <a:t> the data so that we get to see results on different images </a:t>
            </a:r>
            <a:r>
              <a:rPr lang="en-US" dirty="0" err="1"/>
              <a:t>everytime</a:t>
            </a:r>
            <a:r>
              <a:rPr lang="en-US" dirty="0"/>
              <a:t>.</a:t>
            </a:r>
          </a:p>
          <a:p>
            <a:endParaRPr lang="en-US" dirty="0"/>
          </a:p>
          <a:p>
            <a:pPr marL="342900" indent="-342900">
              <a:buFont typeface="Arial" panose="020B0604020202020204" pitchFamily="34" charset="0"/>
              <a:buChar char="•"/>
            </a:pPr>
            <a:endParaRPr lang="en-US" dirty="0"/>
          </a:p>
          <a:p>
            <a:r>
              <a:rPr lang="en-US" dirty="0"/>
              <a:t>			</a:t>
            </a:r>
          </a:p>
        </p:txBody>
      </p:sp>
      <p:pic>
        <p:nvPicPr>
          <p:cNvPr id="4" name="Picture 3">
            <a:extLst>
              <a:ext uri="{FF2B5EF4-FFF2-40B4-BE49-F238E27FC236}">
                <a16:creationId xmlns:a16="http://schemas.microsoft.com/office/drawing/2014/main" id="{9465190B-ED81-FA21-9089-7D62C42F88CC}"/>
              </a:ext>
            </a:extLst>
          </p:cNvPr>
          <p:cNvPicPr>
            <a:picLocks noChangeAspect="1"/>
          </p:cNvPicPr>
          <p:nvPr/>
        </p:nvPicPr>
        <p:blipFill rotWithShape="1">
          <a:blip r:embed="rId2">
            <a:extLst>
              <a:ext uri="{28A0092B-C50C-407E-A947-70E740481C1C}">
                <a14:useLocalDpi xmlns:a14="http://schemas.microsoft.com/office/drawing/2010/main" val="0"/>
              </a:ext>
            </a:extLst>
          </a:blip>
          <a:srcRect l="30825" t="38267" r="27400" b="13733"/>
          <a:stretch/>
        </p:blipFill>
        <p:spPr>
          <a:xfrm>
            <a:off x="1484310" y="2093976"/>
            <a:ext cx="9899970" cy="4443984"/>
          </a:xfrm>
          <a:prstGeom prst="rect">
            <a:avLst/>
          </a:prstGeom>
        </p:spPr>
      </p:pic>
    </p:spTree>
    <p:extLst>
      <p:ext uri="{BB962C8B-B14F-4D97-AF65-F5344CB8AC3E}">
        <p14:creationId xmlns:p14="http://schemas.microsoft.com/office/powerpoint/2010/main" val="203257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365438" y="1206631"/>
            <a:ext cx="10018713"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t>Data Augmentation </a:t>
            </a:r>
            <a:r>
              <a:rPr lang="en-US" dirty="0"/>
              <a:t>: Since this is a small dataset, There wasn't enough examples to train the neural network. Also, data augmentation was useful in tackling the data imbalance issue in the data.</a:t>
            </a:r>
          </a:p>
          <a:p>
            <a:endParaRPr lang="en-US" dirty="0"/>
          </a:p>
          <a:p>
            <a:r>
              <a:rPr lang="en-US" b="1" i="1" dirty="0">
                <a:solidFill>
                  <a:schemeClr val="accent2">
                    <a:lumMod val="75000"/>
                  </a:schemeClr>
                </a:solidFill>
              </a:rPr>
              <a:t>			</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AF6209F0-2159-8107-3D15-228BF8734945}"/>
              </a:ext>
            </a:extLst>
          </p:cNvPr>
          <p:cNvPicPr>
            <a:picLocks noChangeAspect="1"/>
          </p:cNvPicPr>
          <p:nvPr/>
        </p:nvPicPr>
        <p:blipFill rotWithShape="1">
          <a:blip r:embed="rId2">
            <a:extLst>
              <a:ext uri="{28A0092B-C50C-407E-A947-70E740481C1C}">
                <a14:useLocalDpi xmlns:a14="http://schemas.microsoft.com/office/drawing/2010/main" val="0"/>
              </a:ext>
            </a:extLst>
          </a:blip>
          <a:srcRect l="40303" t="35097" r="32727" b="52727"/>
          <a:stretch/>
        </p:blipFill>
        <p:spPr>
          <a:xfrm>
            <a:off x="1976582" y="1908196"/>
            <a:ext cx="7521447" cy="1610858"/>
          </a:xfrm>
          <a:prstGeom prst="rect">
            <a:avLst/>
          </a:prstGeom>
        </p:spPr>
      </p:pic>
    </p:spTree>
    <p:extLst>
      <p:ext uri="{BB962C8B-B14F-4D97-AF65-F5344CB8AC3E}">
        <p14:creationId xmlns:p14="http://schemas.microsoft.com/office/powerpoint/2010/main" val="73609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4247317"/>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endParaRPr lang="en-US" dirty="0"/>
          </a:p>
          <a:p>
            <a:r>
              <a:rPr lang="en-US" dirty="0"/>
              <a:t>	For every image, the following preprocessing steps were applied:</a:t>
            </a:r>
          </a:p>
          <a:p>
            <a:endParaRPr lang="en-US" dirty="0"/>
          </a:p>
          <a:p>
            <a:pPr marL="342900" indent="-342900">
              <a:buFont typeface="+mj-lt"/>
              <a:buAutoNum type="arabicPeriod"/>
            </a:pPr>
            <a:r>
              <a:rPr lang="en-US" b="1" i="1" dirty="0"/>
              <a:t>Crop</a:t>
            </a:r>
            <a:r>
              <a:rPr lang="en-US" dirty="0"/>
              <a:t> the part of the image that contains only the brain (which is the most important part of the image).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09D396B5-05AD-9B6F-A190-86409CACE8F6}"/>
              </a:ext>
            </a:extLst>
          </p:cNvPr>
          <p:cNvPicPr>
            <a:picLocks noChangeAspect="1"/>
          </p:cNvPicPr>
          <p:nvPr/>
        </p:nvPicPr>
        <p:blipFill rotWithShape="1">
          <a:blip r:embed="rId2">
            <a:extLst>
              <a:ext uri="{28A0092B-C50C-407E-A947-70E740481C1C}">
                <a14:useLocalDpi xmlns:a14="http://schemas.microsoft.com/office/drawing/2010/main" val="0"/>
              </a:ext>
            </a:extLst>
          </a:blip>
          <a:srcRect l="31050" t="25466" r="27475" b="48267"/>
          <a:stretch/>
        </p:blipFill>
        <p:spPr>
          <a:xfrm>
            <a:off x="1956817" y="3026090"/>
            <a:ext cx="7754111" cy="3246694"/>
          </a:xfrm>
          <a:prstGeom prst="rect">
            <a:avLst/>
          </a:prstGeom>
        </p:spPr>
      </p:pic>
    </p:spTree>
    <p:extLst>
      <p:ext uri="{BB962C8B-B14F-4D97-AF65-F5344CB8AC3E}">
        <p14:creationId xmlns:p14="http://schemas.microsoft.com/office/powerpoint/2010/main" val="51998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970318"/>
          </a:xfrm>
          <a:prstGeom prst="rect">
            <a:avLst/>
          </a:prstGeom>
          <a:noFill/>
        </p:spPr>
        <p:txBody>
          <a:bodyPr wrap="square" rtlCol="0">
            <a:spAutoFit/>
          </a:bodyPr>
          <a:lstStyle/>
          <a:p>
            <a:r>
              <a:rPr lang="en-US" b="1" i="1" dirty="0"/>
              <a:t>Explanation:</a:t>
            </a:r>
          </a:p>
          <a:p>
            <a:endParaRPr lang="en-US" b="1" i="1" dirty="0"/>
          </a:p>
          <a:p>
            <a:pPr marL="285750" indent="-285750">
              <a:buFont typeface="Arial" panose="020B0604020202020204" pitchFamily="34" charset="0"/>
              <a:buChar char="•"/>
            </a:pPr>
            <a:r>
              <a:rPr lang="en-US" dirty="0"/>
              <a:t>To extract the brain region from an input image we use the </a:t>
            </a:r>
            <a:r>
              <a:rPr lang="en-US" b="1" dirty="0" err="1"/>
              <a:t>crop_brain_contour</a:t>
            </a:r>
            <a:r>
              <a:rPr lang="en-US" b="1" dirty="0"/>
              <a:t> function</a:t>
            </a:r>
            <a:r>
              <a:rPr lang="en-US" dirty="0"/>
              <a:t>. </a:t>
            </a:r>
          </a:p>
          <a:p>
            <a:pPr marL="285750" indent="-285750">
              <a:buFont typeface="Arial" panose="020B0604020202020204" pitchFamily="34" charset="0"/>
              <a:buChar char="•"/>
            </a:pPr>
            <a:r>
              <a:rPr lang="en-US" b="1" dirty="0"/>
              <a:t>image: its the input </a:t>
            </a:r>
            <a:r>
              <a:rPr lang="en-US" dirty="0"/>
              <a:t>image that must be used to extract the necessary brain region. </a:t>
            </a:r>
          </a:p>
          <a:p>
            <a:r>
              <a:rPr lang="en-US" dirty="0"/>
              <a:t>	To make further processing easier, </a:t>
            </a:r>
          </a:p>
          <a:p>
            <a:pPr marL="285750" indent="-285750">
              <a:buFont typeface="Arial" panose="020B0604020202020204" pitchFamily="34" charset="0"/>
              <a:buChar char="•"/>
            </a:pPr>
            <a:r>
              <a:rPr lang="en-US" b="1" dirty="0"/>
              <a:t>cv2.cvtColor() </a:t>
            </a:r>
            <a:r>
              <a:rPr lang="en-US" dirty="0"/>
              <a:t>converts the input image to </a:t>
            </a:r>
            <a:r>
              <a:rPr lang="en-US" b="1" dirty="0"/>
              <a:t>grayscale.</a:t>
            </a:r>
          </a:p>
          <a:p>
            <a:pPr marL="285750" indent="-285750">
              <a:buFont typeface="Arial" panose="020B0604020202020204" pitchFamily="34" charset="0"/>
              <a:buChar char="•"/>
            </a:pPr>
            <a:r>
              <a:rPr lang="en-US" dirty="0"/>
              <a:t>The grayscale image's contours are found using </a:t>
            </a:r>
            <a:r>
              <a:rPr lang="en-US" b="1" dirty="0"/>
              <a:t>cv2.findContours(). </a:t>
            </a:r>
          </a:p>
          <a:p>
            <a:pPr marL="285750" indent="-285750">
              <a:buFont typeface="Arial" panose="020B0604020202020204" pitchFamily="34" charset="0"/>
              <a:buChar char="•"/>
            </a:pPr>
            <a:r>
              <a:rPr lang="en-US" dirty="0"/>
              <a:t>Using </a:t>
            </a:r>
            <a:r>
              <a:rPr lang="en-US" b="1" dirty="0"/>
              <a:t>max(</a:t>
            </a:r>
            <a:r>
              <a:rPr lang="en-US" b="1" dirty="0" err="1"/>
              <a:t>cnts</a:t>
            </a:r>
            <a:r>
              <a:rPr lang="en-US" b="1" dirty="0"/>
              <a:t>, key=cv2.contourArea), </a:t>
            </a:r>
            <a:r>
              <a:rPr lang="en-US" dirty="0"/>
              <a:t>the largest contour—which is considered to be the brain region—is chosen based on its area.</a:t>
            </a:r>
          </a:p>
          <a:p>
            <a:pPr marL="285750" indent="-285750">
              <a:buFont typeface="Arial" panose="020B0604020202020204" pitchFamily="34" charset="0"/>
              <a:buChar char="•"/>
            </a:pPr>
            <a:r>
              <a:rPr lang="en-US" dirty="0"/>
              <a:t>The selected contour's </a:t>
            </a:r>
            <a:r>
              <a:rPr lang="en-US" b="1" dirty="0"/>
              <a:t>extreme points</a:t>
            </a:r>
            <a:r>
              <a:rPr lang="en-US" dirty="0"/>
              <a:t>—its leftmost, rightmost, topmost, and bottommost—are identified.</a:t>
            </a:r>
          </a:p>
          <a:p>
            <a:pPr marL="285750" indent="-285750">
              <a:buFont typeface="Arial" panose="020B0604020202020204" pitchFamily="34" charset="0"/>
              <a:buChar char="•"/>
            </a:pPr>
            <a:r>
              <a:rPr lang="en-US" dirty="0"/>
              <a:t>Using these extreme points, a </a:t>
            </a:r>
            <a:r>
              <a:rPr lang="en-US" b="1" dirty="0"/>
              <a:t>new image is cropped from the original image </a:t>
            </a:r>
            <a:r>
              <a:rPr lang="en-US" dirty="0"/>
              <a:t>such that just the brain's region is shown.</a:t>
            </a:r>
          </a:p>
          <a:p>
            <a:endParaRPr lang="en-US" dirty="0"/>
          </a:p>
        </p:txBody>
      </p:sp>
    </p:spTree>
    <p:extLst>
      <p:ext uri="{BB962C8B-B14F-4D97-AF65-F5344CB8AC3E}">
        <p14:creationId xmlns:p14="http://schemas.microsoft.com/office/powerpoint/2010/main" val="52741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4524315"/>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r>
              <a:rPr lang="en-US" b="1" i="1" dirty="0"/>
              <a:t>2. Resize</a:t>
            </a:r>
            <a:r>
              <a:rPr lang="en-US" dirty="0"/>
              <a:t> the image to have a shape of (240, 240, 3)=(</a:t>
            </a:r>
            <a:r>
              <a:rPr lang="en-US" dirty="0" err="1"/>
              <a:t>image_width</a:t>
            </a:r>
            <a:r>
              <a:rPr lang="en-US" dirty="0"/>
              <a:t>, </a:t>
            </a:r>
            <a:r>
              <a:rPr lang="en-US" dirty="0" err="1"/>
              <a:t>image_height</a:t>
            </a:r>
            <a:r>
              <a:rPr lang="en-US" dirty="0"/>
              <a:t>, number of channels): because images in the dataset come in different sizes. So, all images should have the same shape to feed it as an input to the neural network.</a:t>
            </a:r>
          </a:p>
          <a:p>
            <a:endParaRPr lang="en-US" dirty="0"/>
          </a:p>
          <a:p>
            <a:r>
              <a:rPr lang="en-US" dirty="0">
                <a:solidFill>
                  <a:srgbClr val="C00000"/>
                </a:solidFill>
              </a:rPr>
              <a:t># here we are resizing the image</a:t>
            </a:r>
          </a:p>
          <a:p>
            <a:r>
              <a:rPr lang="en-US" dirty="0">
                <a:solidFill>
                  <a:srgbClr val="C00000"/>
                </a:solidFill>
              </a:rPr>
              <a:t>    image = cv2.resize(image, </a:t>
            </a:r>
            <a:r>
              <a:rPr lang="en-US" dirty="0" err="1">
                <a:solidFill>
                  <a:srgbClr val="C00000"/>
                </a:solidFill>
              </a:rPr>
              <a:t>dsize</a:t>
            </a:r>
            <a:r>
              <a:rPr lang="en-US" dirty="0">
                <a:solidFill>
                  <a:srgbClr val="C00000"/>
                </a:solidFill>
              </a:rPr>
              <a:t>=(</a:t>
            </a:r>
            <a:r>
              <a:rPr lang="en-US" dirty="0" err="1">
                <a:solidFill>
                  <a:srgbClr val="C00000"/>
                </a:solidFill>
              </a:rPr>
              <a:t>image_width</a:t>
            </a:r>
            <a:r>
              <a:rPr lang="en-US" dirty="0">
                <a:solidFill>
                  <a:srgbClr val="C00000"/>
                </a:solidFill>
              </a:rPr>
              <a:t>, </a:t>
            </a:r>
            <a:r>
              <a:rPr lang="en-US" dirty="0" err="1">
                <a:solidFill>
                  <a:srgbClr val="C00000"/>
                </a:solidFill>
              </a:rPr>
              <a:t>image_height</a:t>
            </a:r>
            <a:r>
              <a:rPr lang="en-US" dirty="0">
                <a:solidFill>
                  <a:srgbClr val="C00000"/>
                </a:solidFill>
              </a:rPr>
              <a:t>), interpolation=cv2.INTER_CUBIC)</a:t>
            </a:r>
          </a:p>
          <a:p>
            <a:endParaRPr lang="en-US" dirty="0"/>
          </a:p>
          <a:p>
            <a:r>
              <a:rPr lang="en-US" dirty="0"/>
              <a:t>3. Apply </a:t>
            </a:r>
            <a:r>
              <a:rPr lang="en-US" b="1" i="1" dirty="0"/>
              <a:t>normalization</a:t>
            </a:r>
            <a:r>
              <a:rPr lang="en-US" dirty="0"/>
              <a:t>: to scale pixel values to the range 0-1.</a:t>
            </a:r>
          </a:p>
          <a:p>
            <a:endParaRPr lang="en-US" dirty="0"/>
          </a:p>
          <a:p>
            <a:r>
              <a:rPr lang="fr-FR" dirty="0">
                <a:solidFill>
                  <a:srgbClr val="C00000"/>
                </a:solidFill>
              </a:rPr>
              <a:t># </a:t>
            </a:r>
            <a:r>
              <a:rPr lang="fr-FR" dirty="0" err="1">
                <a:solidFill>
                  <a:srgbClr val="C00000"/>
                </a:solidFill>
              </a:rPr>
              <a:t>normalize</a:t>
            </a:r>
            <a:r>
              <a:rPr lang="fr-FR" dirty="0">
                <a:solidFill>
                  <a:srgbClr val="C00000"/>
                </a:solidFill>
              </a:rPr>
              <a:t> values</a:t>
            </a:r>
          </a:p>
          <a:p>
            <a:r>
              <a:rPr lang="fr-FR" dirty="0">
                <a:solidFill>
                  <a:srgbClr val="C00000"/>
                </a:solidFill>
              </a:rPr>
              <a:t>    image = image / 255.</a:t>
            </a: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129322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477328"/>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r>
              <a:rPr lang="en-US" dirty="0"/>
              <a:t>4</a:t>
            </a:r>
            <a:r>
              <a:rPr lang="en-US" b="1" i="1" dirty="0"/>
              <a:t>. Plotting Contours : </a:t>
            </a:r>
          </a:p>
          <a:p>
            <a:endParaRPr lang="en-US" b="1" i="1" dirty="0"/>
          </a:p>
          <a:p>
            <a:endParaRPr lang="en-US" dirty="0"/>
          </a:p>
        </p:txBody>
      </p:sp>
      <p:pic>
        <p:nvPicPr>
          <p:cNvPr id="4" name="Picture 3" descr="A computer screen shot of a computer screen&#10;&#10;Description automatically generated">
            <a:extLst>
              <a:ext uri="{FF2B5EF4-FFF2-40B4-BE49-F238E27FC236}">
                <a16:creationId xmlns:a16="http://schemas.microsoft.com/office/drawing/2014/main" id="{62BFEA8D-5C3B-A000-5908-44EFF7E58CEC}"/>
              </a:ext>
            </a:extLst>
          </p:cNvPr>
          <p:cNvPicPr>
            <a:picLocks noChangeAspect="1"/>
          </p:cNvPicPr>
          <p:nvPr/>
        </p:nvPicPr>
        <p:blipFill rotWithShape="1">
          <a:blip r:embed="rId2">
            <a:extLst>
              <a:ext uri="{28A0092B-C50C-407E-A947-70E740481C1C}">
                <a14:useLocalDpi xmlns:a14="http://schemas.microsoft.com/office/drawing/2010/main" val="0"/>
              </a:ext>
            </a:extLst>
          </a:blip>
          <a:srcRect l="30825" t="39200" r="39025" b="31466"/>
          <a:stretch/>
        </p:blipFill>
        <p:spPr>
          <a:xfrm>
            <a:off x="2624328" y="2359152"/>
            <a:ext cx="6812280" cy="2962656"/>
          </a:xfrm>
          <a:prstGeom prst="rect">
            <a:avLst/>
          </a:prstGeom>
        </p:spPr>
      </p:pic>
    </p:spTree>
    <p:extLst>
      <p:ext uri="{BB962C8B-B14F-4D97-AF65-F5344CB8AC3E}">
        <p14:creationId xmlns:p14="http://schemas.microsoft.com/office/powerpoint/2010/main" val="312025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416320"/>
          </a:xfrm>
          <a:prstGeom prst="rect">
            <a:avLst/>
          </a:prstGeom>
          <a:noFill/>
        </p:spPr>
        <p:txBody>
          <a:bodyPr wrap="square" rtlCol="0">
            <a:spAutoFit/>
          </a:bodyPr>
          <a:lstStyle/>
          <a:p>
            <a:r>
              <a:rPr lang="en-US" b="1" i="1" dirty="0"/>
              <a:t>Explanation:</a:t>
            </a:r>
          </a:p>
          <a:p>
            <a:endParaRPr lang="en-US" b="1" i="1" dirty="0"/>
          </a:p>
          <a:p>
            <a:r>
              <a:rPr lang="en-US" dirty="0"/>
              <a:t>The purpose of the </a:t>
            </a:r>
            <a:r>
              <a:rPr lang="en-US" b="1" dirty="0" err="1"/>
              <a:t>plot_contours</a:t>
            </a:r>
            <a:r>
              <a:rPr lang="en-US" b="1" dirty="0"/>
              <a:t> function </a:t>
            </a:r>
            <a:r>
              <a:rPr lang="en-US" dirty="0"/>
              <a:t>is to display images with contours applied according to their labels. </a:t>
            </a:r>
          </a:p>
          <a:p>
            <a:r>
              <a:rPr lang="en-US" dirty="0"/>
              <a:t>The following actions are taken by the function for every image in the input list X:</a:t>
            </a:r>
          </a:p>
          <a:p>
            <a:pPr marL="285750" indent="-285750">
              <a:buFont typeface="Arial" panose="020B0604020202020204" pitchFamily="34" charset="0"/>
              <a:buChar char="•"/>
            </a:pPr>
            <a:r>
              <a:rPr lang="en-US" dirty="0"/>
              <a:t>creates a </a:t>
            </a:r>
            <a:r>
              <a:rPr lang="en-US" b="1" dirty="0"/>
              <a:t>grayscale </a:t>
            </a:r>
            <a:r>
              <a:rPr lang="en-US" dirty="0"/>
              <a:t>image by using </a:t>
            </a:r>
            <a:r>
              <a:rPr lang="en-US" b="1" dirty="0"/>
              <a:t>cv2.cvtColor().</a:t>
            </a:r>
          </a:p>
          <a:p>
            <a:pPr marL="285750" indent="-285750">
              <a:buFont typeface="Arial" panose="020B0604020202020204" pitchFamily="34" charset="0"/>
              <a:buChar char="•"/>
            </a:pPr>
            <a:r>
              <a:rPr lang="en-US" b="1" dirty="0"/>
              <a:t>cv2.findContours() </a:t>
            </a:r>
            <a:r>
              <a:rPr lang="en-US" dirty="0"/>
              <a:t>is used to find contours in the grayscale image.</a:t>
            </a:r>
          </a:p>
          <a:p>
            <a:pPr marL="285750" indent="-285750">
              <a:buFont typeface="Arial" panose="020B0604020202020204" pitchFamily="34" charset="0"/>
              <a:buChar char="•"/>
            </a:pPr>
            <a:r>
              <a:rPr lang="en-US" b="1" dirty="0"/>
              <a:t>Draws the detected contours on a copy of the original image </a:t>
            </a:r>
            <a:r>
              <a:rPr lang="en-US" dirty="0"/>
              <a:t>based on the corresponding label. Green contours are drawn for images labeled as positive (brain tumor present), and red contours are drawn for images labeled as negative (no tumor)..</a:t>
            </a:r>
          </a:p>
          <a:p>
            <a:pPr marL="285750" indent="-285750">
              <a:buFont typeface="Arial" panose="020B0604020202020204" pitchFamily="34" charset="0"/>
              <a:buChar char="•"/>
            </a:pPr>
            <a:r>
              <a:rPr lang="en-US" dirty="0"/>
              <a:t>uses Matplotlib to </a:t>
            </a:r>
            <a:r>
              <a:rPr lang="en-US" b="1" dirty="0"/>
              <a:t>display the image with the sketched contours</a:t>
            </a:r>
            <a:r>
              <a:rPr lang="en-US" dirty="0"/>
              <a:t>.</a:t>
            </a:r>
          </a:p>
          <a:p>
            <a:endParaRPr lang="en-US" dirty="0"/>
          </a:p>
        </p:txBody>
      </p:sp>
    </p:spTree>
    <p:extLst>
      <p:ext uri="{BB962C8B-B14F-4D97-AF65-F5344CB8AC3E}">
        <p14:creationId xmlns:p14="http://schemas.microsoft.com/office/powerpoint/2010/main" val="159941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t>Data Preparation and Pre-Processing </a:t>
            </a:r>
            <a:r>
              <a:rPr lang="en-US" dirty="0"/>
              <a:t>:</a:t>
            </a:r>
          </a:p>
          <a:p>
            <a:pPr marL="342900" indent="-342900">
              <a:buFont typeface="Arial" panose="020B0604020202020204" pitchFamily="34" charset="0"/>
              <a:buChar char="•"/>
            </a:pPr>
            <a:endParaRPr lang="en-US" dirty="0"/>
          </a:p>
          <a:p>
            <a:endParaRPr lang="en-US" b="1" i="1"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DFCD9B8C-2B07-1AEC-A166-9694822004E0}"/>
              </a:ext>
            </a:extLst>
          </p:cNvPr>
          <p:cNvPicPr>
            <a:picLocks noChangeAspect="1"/>
          </p:cNvPicPr>
          <p:nvPr/>
        </p:nvPicPr>
        <p:blipFill rotWithShape="1">
          <a:blip r:embed="rId2">
            <a:extLst>
              <a:ext uri="{28A0092B-C50C-407E-A947-70E740481C1C}">
                <a14:useLocalDpi xmlns:a14="http://schemas.microsoft.com/office/drawing/2010/main" val="0"/>
              </a:ext>
            </a:extLst>
          </a:blip>
          <a:srcRect l="31364" t="42289" r="47500" b="36970"/>
          <a:stretch/>
        </p:blipFill>
        <p:spPr>
          <a:xfrm>
            <a:off x="1570182" y="1634837"/>
            <a:ext cx="4036291" cy="244763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6C75A45-53A2-20AA-92BE-1D4B15D5725F}"/>
              </a:ext>
            </a:extLst>
          </p:cNvPr>
          <p:cNvPicPr>
            <a:picLocks noChangeAspect="1"/>
          </p:cNvPicPr>
          <p:nvPr/>
        </p:nvPicPr>
        <p:blipFill rotWithShape="1">
          <a:blip r:embed="rId3">
            <a:extLst>
              <a:ext uri="{28A0092B-C50C-407E-A947-70E740481C1C}">
                <a14:useLocalDpi xmlns:a14="http://schemas.microsoft.com/office/drawing/2010/main" val="0"/>
              </a:ext>
            </a:extLst>
          </a:blip>
          <a:srcRect l="31440" t="44310" r="52803" b="25521"/>
          <a:stretch/>
        </p:blipFill>
        <p:spPr>
          <a:xfrm>
            <a:off x="5902037" y="1588655"/>
            <a:ext cx="1921164" cy="206894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04BFB2A-2F47-259E-C993-A5414934556F}"/>
              </a:ext>
            </a:extLst>
          </p:cNvPr>
          <p:cNvPicPr>
            <a:picLocks noChangeAspect="1"/>
          </p:cNvPicPr>
          <p:nvPr/>
        </p:nvPicPr>
        <p:blipFill rotWithShape="1">
          <a:blip r:embed="rId4">
            <a:extLst>
              <a:ext uri="{28A0092B-C50C-407E-A947-70E740481C1C}">
                <a14:useLocalDpi xmlns:a14="http://schemas.microsoft.com/office/drawing/2010/main" val="0"/>
              </a:ext>
            </a:extLst>
          </a:blip>
          <a:srcRect l="31515" t="41341" r="52727" b="28491"/>
          <a:stretch/>
        </p:blipFill>
        <p:spPr>
          <a:xfrm>
            <a:off x="7823201" y="1588654"/>
            <a:ext cx="1921164" cy="206894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04A8B6-5208-B802-5F84-FFCB996A212A}"/>
              </a:ext>
            </a:extLst>
          </p:cNvPr>
          <p:cNvPicPr>
            <a:picLocks noChangeAspect="1"/>
          </p:cNvPicPr>
          <p:nvPr/>
        </p:nvPicPr>
        <p:blipFill rotWithShape="1">
          <a:blip r:embed="rId5">
            <a:extLst>
              <a:ext uri="{28A0092B-C50C-407E-A947-70E740481C1C}">
                <a14:useLocalDpi xmlns:a14="http://schemas.microsoft.com/office/drawing/2010/main" val="0"/>
              </a:ext>
            </a:extLst>
          </a:blip>
          <a:srcRect l="31364" t="23165" r="52879" b="47878"/>
          <a:stretch/>
        </p:blipFill>
        <p:spPr>
          <a:xfrm>
            <a:off x="7823201" y="3646471"/>
            <a:ext cx="1921164" cy="206894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F149CEA-1424-DAAF-8D0C-86BEAD6973DF}"/>
              </a:ext>
            </a:extLst>
          </p:cNvPr>
          <p:cNvPicPr>
            <a:picLocks noChangeAspect="1"/>
          </p:cNvPicPr>
          <p:nvPr/>
        </p:nvPicPr>
        <p:blipFill rotWithShape="1">
          <a:blip r:embed="rId6">
            <a:extLst>
              <a:ext uri="{28A0092B-C50C-407E-A947-70E740481C1C}">
                <a14:useLocalDpi xmlns:a14="http://schemas.microsoft.com/office/drawing/2010/main" val="0"/>
              </a:ext>
            </a:extLst>
          </a:blip>
          <a:srcRect l="31440" t="19394" r="52803" b="50438"/>
          <a:stretch/>
        </p:blipFill>
        <p:spPr>
          <a:xfrm>
            <a:off x="5902037" y="3657599"/>
            <a:ext cx="1921164" cy="2068945"/>
          </a:xfrm>
          <a:prstGeom prst="rect">
            <a:avLst/>
          </a:prstGeom>
        </p:spPr>
      </p:pic>
    </p:spTree>
    <p:extLst>
      <p:ext uri="{BB962C8B-B14F-4D97-AF65-F5344CB8AC3E}">
        <p14:creationId xmlns:p14="http://schemas.microsoft.com/office/powerpoint/2010/main" val="595118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0"/>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548318" y="731143"/>
            <a:ext cx="10018713" cy="6432530"/>
          </a:xfrm>
          <a:prstGeom prst="rect">
            <a:avLst/>
          </a:prstGeom>
          <a:noFill/>
        </p:spPr>
        <p:txBody>
          <a:bodyPr wrap="square" rtlCol="0">
            <a:spAutoFit/>
          </a:bodyPr>
          <a:lstStyle/>
          <a:p>
            <a:pPr marL="342900" indent="-342900">
              <a:buFont typeface="Arial" panose="020B0604020202020204" pitchFamily="34" charset="0"/>
              <a:buChar char="•"/>
            </a:pPr>
            <a:r>
              <a:rPr lang="en-US" b="1" dirty="0"/>
              <a:t>Splitting The Data </a:t>
            </a:r>
            <a:r>
              <a:rPr lang="en-US" dirty="0"/>
              <a:t>: </a:t>
            </a:r>
          </a:p>
          <a:p>
            <a:endParaRPr lang="en-US" dirty="0"/>
          </a:p>
          <a:p>
            <a:r>
              <a:rPr lang="en-US" dirty="0"/>
              <a:t>The data was split in the following way:</a:t>
            </a:r>
          </a:p>
          <a:p>
            <a:pPr marL="342900" indent="-342900">
              <a:buFont typeface="+mj-lt"/>
              <a:buAutoNum type="arabicPeriod"/>
            </a:pPr>
            <a:r>
              <a:rPr lang="en-US" dirty="0"/>
              <a:t>70% of the data for training.</a:t>
            </a:r>
          </a:p>
          <a:p>
            <a:pPr marL="342900" indent="-342900">
              <a:buFont typeface="+mj-lt"/>
              <a:buAutoNum type="arabicPeriod"/>
            </a:pPr>
            <a:r>
              <a:rPr lang="en-US" dirty="0"/>
              <a:t>15% of the data for validation.</a:t>
            </a:r>
          </a:p>
          <a:p>
            <a:pPr marL="342900" indent="-342900">
              <a:buFont typeface="+mj-lt"/>
              <a:buAutoNum type="arabicPeriod"/>
            </a:pPr>
            <a:r>
              <a:rPr lang="en-US" dirty="0"/>
              <a:t>15% of the data for testing.</a:t>
            </a:r>
          </a:p>
          <a:p>
            <a:pPr marL="342900" indent="-342900">
              <a:buFont typeface="+mj-lt"/>
              <a:buAutoNum type="arabicPeriod"/>
            </a:pPr>
            <a:endParaRPr lang="en-US" dirty="0"/>
          </a:p>
          <a:p>
            <a:pPr marL="285750" indent="-285750">
              <a:buFont typeface="Arial" panose="020B0604020202020204" pitchFamily="34" charset="0"/>
              <a:buChar char="•"/>
            </a:pPr>
            <a:r>
              <a:rPr lang="en-US" b="1" dirty="0"/>
              <a:t>Building The Model :</a:t>
            </a:r>
          </a:p>
          <a:p>
            <a:endParaRPr lang="en-US" b="1" dirty="0"/>
          </a:p>
          <a:p>
            <a:r>
              <a:rPr lang="en-US" dirty="0"/>
              <a:t>Understanding the architecture:</a:t>
            </a:r>
          </a:p>
          <a:p>
            <a:r>
              <a:rPr lang="en-US" dirty="0"/>
              <a:t>Each input x (image) has a shape of </a:t>
            </a:r>
            <a:r>
              <a:rPr lang="en-US" b="1" dirty="0"/>
              <a:t>(240, 240, 3)</a:t>
            </a:r>
            <a:r>
              <a:rPr lang="en-US" dirty="0"/>
              <a:t> and is fed into the neural network. And, it goes through the following layers:</a:t>
            </a:r>
          </a:p>
          <a:p>
            <a:r>
              <a:rPr lang="en-US" sz="1600" dirty="0"/>
              <a:t>	A </a:t>
            </a:r>
            <a:r>
              <a:rPr lang="en-US" sz="1600" b="1" dirty="0"/>
              <a:t>Zero Padding layer </a:t>
            </a:r>
            <a:r>
              <a:rPr lang="en-US" sz="1600" dirty="0"/>
              <a:t>with a pool </a:t>
            </a:r>
            <a:r>
              <a:rPr lang="en-US" sz="1600" b="1" dirty="0"/>
              <a:t>size of (2, 2).</a:t>
            </a:r>
          </a:p>
          <a:p>
            <a:r>
              <a:rPr lang="en-US" sz="1600" dirty="0"/>
              <a:t>	A </a:t>
            </a:r>
            <a:r>
              <a:rPr lang="en-US" sz="1600" b="1" dirty="0"/>
              <a:t>convolutional layer </a:t>
            </a:r>
            <a:r>
              <a:rPr lang="en-US" sz="1600" dirty="0"/>
              <a:t>with </a:t>
            </a:r>
            <a:r>
              <a:rPr lang="en-US" sz="1600" b="1" dirty="0"/>
              <a:t>32 filters</a:t>
            </a:r>
            <a:r>
              <a:rPr lang="en-US" sz="1600" dirty="0"/>
              <a:t>, with a filter </a:t>
            </a:r>
            <a:r>
              <a:rPr lang="en-US" sz="1600" b="1" dirty="0"/>
              <a:t>size of (7, 7)</a:t>
            </a:r>
            <a:r>
              <a:rPr lang="en-US" sz="1600" dirty="0"/>
              <a:t> and a </a:t>
            </a:r>
            <a:r>
              <a:rPr lang="en-US" sz="1600" b="1" dirty="0"/>
              <a:t>stride equal to 1</a:t>
            </a:r>
            <a:r>
              <a:rPr lang="en-US" sz="1600" dirty="0"/>
              <a:t>.</a:t>
            </a:r>
          </a:p>
          <a:p>
            <a:r>
              <a:rPr lang="en-US" sz="1600" dirty="0"/>
              <a:t>	A </a:t>
            </a:r>
            <a:r>
              <a:rPr lang="en-US" sz="1600" b="1" dirty="0"/>
              <a:t>batch normalization layer </a:t>
            </a:r>
            <a:r>
              <a:rPr lang="en-US" sz="1600" dirty="0"/>
              <a:t>to </a:t>
            </a:r>
            <a:r>
              <a:rPr lang="en-US" sz="1600" b="1" dirty="0"/>
              <a:t>normalize pixel values </a:t>
            </a:r>
            <a:r>
              <a:rPr lang="en-US" sz="1600" dirty="0"/>
              <a:t>to </a:t>
            </a:r>
            <a:r>
              <a:rPr lang="en-US" sz="1600" b="1" dirty="0"/>
              <a:t>speed up computation</a:t>
            </a:r>
            <a:r>
              <a:rPr lang="en-US" sz="1600" dirty="0"/>
              <a:t>.</a:t>
            </a:r>
          </a:p>
          <a:p>
            <a:r>
              <a:rPr lang="en-US" sz="1600" dirty="0"/>
              <a:t>	A </a:t>
            </a:r>
            <a:r>
              <a:rPr lang="en-US" sz="1600" b="1" dirty="0" err="1"/>
              <a:t>ReLU</a:t>
            </a:r>
            <a:r>
              <a:rPr lang="en-US" sz="1600" b="1" dirty="0"/>
              <a:t> activation layer</a:t>
            </a:r>
            <a:r>
              <a:rPr lang="en-US" sz="1600" dirty="0"/>
              <a:t>.</a:t>
            </a:r>
          </a:p>
          <a:p>
            <a:r>
              <a:rPr lang="en-US" sz="1600" dirty="0"/>
              <a:t>	A </a:t>
            </a:r>
            <a:r>
              <a:rPr lang="en-US" sz="1600" b="1" dirty="0"/>
              <a:t>Max Pooling layer </a:t>
            </a:r>
            <a:r>
              <a:rPr lang="en-US" sz="1600" dirty="0"/>
              <a:t>with f=4 and s=4.</a:t>
            </a:r>
          </a:p>
          <a:p>
            <a:r>
              <a:rPr lang="en-US" sz="1600" dirty="0"/>
              <a:t>	A </a:t>
            </a:r>
            <a:r>
              <a:rPr lang="en-US" sz="1600" b="1" dirty="0"/>
              <a:t>Max Pooling layer </a:t>
            </a:r>
            <a:r>
              <a:rPr lang="en-US" sz="1600" dirty="0"/>
              <a:t>with f=4 and s=4, same as before.</a:t>
            </a:r>
          </a:p>
          <a:p>
            <a:r>
              <a:rPr lang="en-US" sz="1600" dirty="0"/>
              <a:t>	A </a:t>
            </a:r>
            <a:r>
              <a:rPr lang="en-US" sz="1600" b="1" dirty="0"/>
              <a:t>flatten layer </a:t>
            </a:r>
            <a:r>
              <a:rPr lang="en-US" sz="1600" dirty="0"/>
              <a:t>in order to flatten the 3-dimensional matrix into a one-dimensional vector.</a:t>
            </a:r>
          </a:p>
          <a:p>
            <a:r>
              <a:rPr lang="en-US" sz="1600" dirty="0"/>
              <a:t>	A </a:t>
            </a:r>
            <a:r>
              <a:rPr lang="en-US" sz="1600" b="1" dirty="0"/>
              <a:t>Dense (output unit) fully connected layer </a:t>
            </a:r>
            <a:r>
              <a:rPr lang="en-US" sz="1600" dirty="0"/>
              <a:t>with one neuron with a </a:t>
            </a:r>
            <a:r>
              <a:rPr lang="en-US" sz="1600" b="1" dirty="0"/>
              <a:t>sigmoid activation </a:t>
            </a:r>
            <a:r>
              <a:rPr lang="en-US" sz="1600" dirty="0"/>
              <a:t>(since this is a binary 	classification task).</a:t>
            </a:r>
          </a:p>
          <a:p>
            <a:endParaRPr lang="en-US" sz="1600" b="1" dirty="0"/>
          </a:p>
          <a:p>
            <a:endParaRPr lang="en-US" b="1" i="1" dirty="0"/>
          </a:p>
          <a:p>
            <a:endParaRPr lang="en-US" dirty="0"/>
          </a:p>
        </p:txBody>
      </p:sp>
      <p:sp>
        <p:nvSpPr>
          <p:cNvPr id="4" name="TextBox 3">
            <a:extLst>
              <a:ext uri="{FF2B5EF4-FFF2-40B4-BE49-F238E27FC236}">
                <a16:creationId xmlns:a16="http://schemas.microsoft.com/office/drawing/2014/main" id="{A6DF992F-2610-F78D-E036-9DFB4CFB20D5}"/>
              </a:ext>
            </a:extLst>
          </p:cNvPr>
          <p:cNvSpPr txBox="1"/>
          <p:nvPr/>
        </p:nvSpPr>
        <p:spPr>
          <a:xfrm>
            <a:off x="5870448" y="6126480"/>
            <a:ext cx="4992624" cy="646331"/>
          </a:xfrm>
          <a:prstGeom prst="rect">
            <a:avLst/>
          </a:prstGeom>
          <a:noFill/>
        </p:spPr>
        <p:txBody>
          <a:bodyPr wrap="square" rtlCol="0">
            <a:spAutoFit/>
          </a:bodyPr>
          <a:lstStyle/>
          <a:p>
            <a:r>
              <a:rPr lang="en-IN" b="1" dirty="0">
                <a:solidFill>
                  <a:srgbClr val="C00000"/>
                </a:solidFill>
              </a:rPr>
              <a:t>We have made 3 different models to see the effect of these layers</a:t>
            </a:r>
          </a:p>
        </p:txBody>
      </p:sp>
    </p:spTree>
    <p:extLst>
      <p:ext uri="{BB962C8B-B14F-4D97-AF65-F5344CB8AC3E}">
        <p14:creationId xmlns:p14="http://schemas.microsoft.com/office/powerpoint/2010/main" val="68417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816819" y="68059"/>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endParaRPr lang="en-US" dirty="0"/>
          </a:p>
          <a:p>
            <a:pPr marL="342900" indent="-342900">
              <a:buFont typeface="Arial" panose="020B0604020202020204" pitchFamily="34" charset="0"/>
              <a:buChar char="•"/>
            </a:pPr>
            <a:endParaRPr lang="en-US" dirty="0"/>
          </a:p>
          <a:p>
            <a:endParaRPr lang="en-US" b="1" i="1"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B3F78129-4190-1D66-4FFA-7342FAE34BC6}"/>
              </a:ext>
            </a:extLst>
          </p:cNvPr>
          <p:cNvPicPr>
            <a:picLocks noChangeAspect="1"/>
          </p:cNvPicPr>
          <p:nvPr/>
        </p:nvPicPr>
        <p:blipFill rotWithShape="1">
          <a:blip r:embed="rId2">
            <a:extLst>
              <a:ext uri="{28A0092B-C50C-407E-A947-70E740481C1C}">
                <a14:useLocalDpi xmlns:a14="http://schemas.microsoft.com/office/drawing/2010/main" val="0"/>
              </a:ext>
            </a:extLst>
          </a:blip>
          <a:srcRect l="25985" t="37980" r="27197" b="22289"/>
          <a:stretch/>
        </p:blipFill>
        <p:spPr>
          <a:xfrm>
            <a:off x="2299854" y="928255"/>
            <a:ext cx="9328728" cy="5584596"/>
          </a:xfrm>
          <a:prstGeom prst="rect">
            <a:avLst/>
          </a:prstGeom>
        </p:spPr>
      </p:pic>
    </p:spTree>
    <p:extLst>
      <p:ext uri="{BB962C8B-B14F-4D97-AF65-F5344CB8AC3E}">
        <p14:creationId xmlns:p14="http://schemas.microsoft.com/office/powerpoint/2010/main" val="13780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Contents</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Objective</a:t>
            </a:r>
          </a:p>
          <a:p>
            <a:pPr marL="285750" indent="-285750">
              <a:buFont typeface="Arial" panose="020B0604020202020204" pitchFamily="34" charset="0"/>
              <a:buChar char="•"/>
            </a:pPr>
            <a:r>
              <a:rPr lang="en-US" dirty="0"/>
              <a:t>Dataset</a:t>
            </a:r>
          </a:p>
          <a:p>
            <a:pPr marL="285750" indent="-285750">
              <a:buFont typeface="Arial" panose="020B0604020202020204" pitchFamily="34" charset="0"/>
              <a:buChar char="•"/>
            </a:pPr>
            <a:r>
              <a:rPr lang="en-US" dirty="0"/>
              <a:t>Methodology</a:t>
            </a:r>
          </a:p>
          <a:p>
            <a:pPr marL="285750" indent="-285750">
              <a:buFont typeface="Arial" panose="020B0604020202020204" pitchFamily="34" charset="0"/>
              <a:buChar char="•"/>
            </a:pPr>
            <a:r>
              <a:rPr lang="en-US" dirty="0"/>
              <a:t>Results</a:t>
            </a:r>
          </a:p>
          <a:p>
            <a:pPr marL="285750" indent="-285750">
              <a:buFont typeface="Arial" panose="020B0604020202020204" pitchFamily="34" charset="0"/>
              <a:buChar char="•"/>
            </a:pPr>
            <a:r>
              <a:rPr lang="en-US" dirty="0"/>
              <a:t>Finding/Discussion</a:t>
            </a:r>
          </a:p>
          <a:p>
            <a:pPr marL="285750" indent="-285750">
              <a:buFont typeface="Arial" panose="020B0604020202020204" pitchFamily="34" charset="0"/>
              <a:buChar char="•"/>
            </a:pPr>
            <a:r>
              <a:rPr lang="en-US" dirty="0"/>
              <a:t>Conclusion and Future Scope</a:t>
            </a:r>
          </a:p>
          <a:p>
            <a:pPr marL="285750" indent="-285750">
              <a:buFont typeface="Arial" panose="020B0604020202020204" pitchFamily="34" charset="0"/>
              <a:buChar char="•"/>
            </a:pPr>
            <a:r>
              <a:rPr lang="en-US" dirty="0"/>
              <a:t>References</a:t>
            </a:r>
          </a:p>
        </p:txBody>
      </p:sp>
    </p:spTree>
    <p:extLst>
      <p:ext uri="{BB962C8B-B14F-4D97-AF65-F5344CB8AC3E}">
        <p14:creationId xmlns:p14="http://schemas.microsoft.com/office/powerpoint/2010/main" val="35514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179199"/>
            <a:ext cx="10018713" cy="1200329"/>
          </a:xfrm>
          <a:prstGeom prst="rect">
            <a:avLst/>
          </a:prstGeom>
          <a:noFill/>
        </p:spPr>
        <p:txBody>
          <a:bodyPr wrap="square" rtlCol="0">
            <a:spAutoFit/>
          </a:bodyPr>
          <a:lstStyle/>
          <a:p>
            <a:endParaRPr lang="en-US" dirty="0"/>
          </a:p>
          <a:p>
            <a:pPr marL="342900" indent="-342900">
              <a:buFont typeface="Arial" panose="020B0604020202020204" pitchFamily="34" charset="0"/>
              <a:buChar char="•"/>
            </a:pPr>
            <a:endParaRPr lang="en-US" dirty="0"/>
          </a:p>
          <a:p>
            <a:endParaRPr lang="en-US" b="1" i="1"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C459D080-DF49-4A34-3EBA-CCE3CBE753D0}"/>
              </a:ext>
            </a:extLst>
          </p:cNvPr>
          <p:cNvPicPr>
            <a:picLocks noChangeAspect="1"/>
          </p:cNvPicPr>
          <p:nvPr/>
        </p:nvPicPr>
        <p:blipFill rotWithShape="1">
          <a:blip r:embed="rId2">
            <a:extLst>
              <a:ext uri="{28A0092B-C50C-407E-A947-70E740481C1C}">
                <a14:useLocalDpi xmlns:a14="http://schemas.microsoft.com/office/drawing/2010/main" val="0"/>
              </a:ext>
            </a:extLst>
          </a:blip>
          <a:srcRect l="31274" t="36336" r="44426" b="39067"/>
          <a:stretch/>
        </p:blipFill>
        <p:spPr>
          <a:xfrm>
            <a:off x="-1" y="1668966"/>
            <a:ext cx="3796145" cy="518903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FF4C716-3DC8-4348-DE37-EDC360175C11}"/>
              </a:ext>
            </a:extLst>
          </p:cNvPr>
          <p:cNvPicPr>
            <a:picLocks noChangeAspect="1"/>
          </p:cNvPicPr>
          <p:nvPr/>
        </p:nvPicPr>
        <p:blipFill rotWithShape="1">
          <a:blip r:embed="rId3">
            <a:extLst>
              <a:ext uri="{28A0092B-C50C-407E-A947-70E740481C1C}">
                <a14:useLocalDpi xmlns:a14="http://schemas.microsoft.com/office/drawing/2010/main" val="0"/>
              </a:ext>
            </a:extLst>
          </a:blip>
          <a:srcRect l="31137" t="30842" r="44470" b="22289"/>
          <a:stretch/>
        </p:blipFill>
        <p:spPr>
          <a:xfrm>
            <a:off x="3796144" y="1668966"/>
            <a:ext cx="4128656" cy="5189034"/>
          </a:xfrm>
          <a:prstGeom prst="rect">
            <a:avLst/>
          </a:prstGeom>
        </p:spPr>
      </p:pic>
      <p:pic>
        <p:nvPicPr>
          <p:cNvPr id="10" name="Picture 9">
            <a:extLst>
              <a:ext uri="{FF2B5EF4-FFF2-40B4-BE49-F238E27FC236}">
                <a16:creationId xmlns:a16="http://schemas.microsoft.com/office/drawing/2014/main" id="{60CC896E-7286-AC7C-3C78-DB7232387EBA}"/>
              </a:ext>
            </a:extLst>
          </p:cNvPr>
          <p:cNvPicPr>
            <a:picLocks noChangeAspect="1"/>
          </p:cNvPicPr>
          <p:nvPr/>
        </p:nvPicPr>
        <p:blipFill rotWithShape="1">
          <a:blip r:embed="rId4">
            <a:extLst>
              <a:ext uri="{28A0092B-C50C-407E-A947-70E740481C1C}">
                <a14:useLocalDpi xmlns:a14="http://schemas.microsoft.com/office/drawing/2010/main" val="0"/>
              </a:ext>
            </a:extLst>
          </a:blip>
          <a:srcRect l="31137" t="39192" r="44394" b="38317"/>
          <a:stretch/>
        </p:blipFill>
        <p:spPr>
          <a:xfrm>
            <a:off x="7924801" y="1668966"/>
            <a:ext cx="4267199" cy="5189034"/>
          </a:xfrm>
          <a:prstGeom prst="rect">
            <a:avLst/>
          </a:prstGeom>
        </p:spPr>
      </p:pic>
      <p:sp>
        <p:nvSpPr>
          <p:cNvPr id="11" name="TextBox 10">
            <a:extLst>
              <a:ext uri="{FF2B5EF4-FFF2-40B4-BE49-F238E27FC236}">
                <a16:creationId xmlns:a16="http://schemas.microsoft.com/office/drawing/2014/main" id="{CAF276D4-1B28-9022-93C4-BBF0DA83D305}"/>
              </a:ext>
            </a:extLst>
          </p:cNvPr>
          <p:cNvSpPr txBox="1"/>
          <p:nvPr/>
        </p:nvSpPr>
        <p:spPr>
          <a:xfrm>
            <a:off x="1484310" y="1293091"/>
            <a:ext cx="1868490" cy="369332"/>
          </a:xfrm>
          <a:prstGeom prst="rect">
            <a:avLst/>
          </a:prstGeom>
          <a:noFill/>
        </p:spPr>
        <p:txBody>
          <a:bodyPr wrap="square" rtlCol="0">
            <a:spAutoFit/>
          </a:bodyPr>
          <a:lstStyle/>
          <a:p>
            <a:r>
              <a:rPr lang="en-IN" dirty="0"/>
              <a:t>    </a:t>
            </a:r>
            <a:r>
              <a:rPr lang="en-IN" dirty="0">
                <a:solidFill>
                  <a:srgbClr val="C00000"/>
                </a:solidFill>
              </a:rPr>
              <a:t>Model 1</a:t>
            </a:r>
          </a:p>
        </p:txBody>
      </p:sp>
      <p:sp>
        <p:nvSpPr>
          <p:cNvPr id="12" name="TextBox 11">
            <a:extLst>
              <a:ext uri="{FF2B5EF4-FFF2-40B4-BE49-F238E27FC236}">
                <a16:creationId xmlns:a16="http://schemas.microsoft.com/office/drawing/2014/main" id="{5A9EA929-9733-68AB-1A01-CFE4FD3C73B2}"/>
              </a:ext>
            </a:extLst>
          </p:cNvPr>
          <p:cNvSpPr txBox="1"/>
          <p:nvPr/>
        </p:nvSpPr>
        <p:spPr>
          <a:xfrm>
            <a:off x="5199888" y="1293091"/>
            <a:ext cx="1773936" cy="369332"/>
          </a:xfrm>
          <a:prstGeom prst="rect">
            <a:avLst/>
          </a:prstGeom>
          <a:noFill/>
        </p:spPr>
        <p:txBody>
          <a:bodyPr wrap="square" rtlCol="0">
            <a:spAutoFit/>
          </a:bodyPr>
          <a:lstStyle/>
          <a:p>
            <a:r>
              <a:rPr lang="en-IN" dirty="0">
                <a:solidFill>
                  <a:srgbClr val="C00000"/>
                </a:solidFill>
              </a:rPr>
              <a:t>Model 2</a:t>
            </a:r>
          </a:p>
        </p:txBody>
      </p:sp>
      <p:sp>
        <p:nvSpPr>
          <p:cNvPr id="13" name="TextBox 12">
            <a:extLst>
              <a:ext uri="{FF2B5EF4-FFF2-40B4-BE49-F238E27FC236}">
                <a16:creationId xmlns:a16="http://schemas.microsoft.com/office/drawing/2014/main" id="{1F86E1D6-C7C6-8FD8-5A5F-1071FFC41166}"/>
              </a:ext>
            </a:extLst>
          </p:cNvPr>
          <p:cNvSpPr txBox="1"/>
          <p:nvPr/>
        </p:nvSpPr>
        <p:spPr>
          <a:xfrm>
            <a:off x="9509760" y="1293091"/>
            <a:ext cx="1435608" cy="369332"/>
          </a:xfrm>
          <a:prstGeom prst="rect">
            <a:avLst/>
          </a:prstGeom>
          <a:noFill/>
        </p:spPr>
        <p:txBody>
          <a:bodyPr wrap="square" rtlCol="0">
            <a:spAutoFit/>
          </a:bodyPr>
          <a:lstStyle/>
          <a:p>
            <a:r>
              <a:rPr lang="en-IN" dirty="0">
                <a:solidFill>
                  <a:srgbClr val="C00000"/>
                </a:solidFill>
              </a:rPr>
              <a:t>Model 3</a:t>
            </a:r>
          </a:p>
        </p:txBody>
      </p:sp>
    </p:spTree>
    <p:extLst>
      <p:ext uri="{BB962C8B-B14F-4D97-AF65-F5344CB8AC3E}">
        <p14:creationId xmlns:p14="http://schemas.microsoft.com/office/powerpoint/2010/main" val="409323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0"/>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548318" y="731143"/>
            <a:ext cx="10018713" cy="3970318"/>
          </a:xfrm>
          <a:prstGeom prst="rect">
            <a:avLst/>
          </a:prstGeom>
          <a:noFill/>
        </p:spPr>
        <p:txBody>
          <a:bodyPr wrap="square" rtlCol="0">
            <a:spAutoFit/>
          </a:bodyPr>
          <a:lstStyle/>
          <a:p>
            <a:pPr marL="342900" indent="-342900">
              <a:buFont typeface="Arial" panose="020B0604020202020204" pitchFamily="34" charset="0"/>
              <a:buChar char="•"/>
            </a:pPr>
            <a:r>
              <a:rPr lang="en-US" b="1" dirty="0"/>
              <a:t>Training the model </a:t>
            </a:r>
            <a:r>
              <a:rPr lang="en-US" dirty="0"/>
              <a:t>:</a:t>
            </a:r>
          </a:p>
          <a:p>
            <a:endParaRPr lang="en-US" dirty="0"/>
          </a:p>
          <a:p>
            <a:r>
              <a:rPr lang="en-US" dirty="0"/>
              <a:t>We train the model using the fit() method, passing the training data (</a:t>
            </a:r>
            <a:r>
              <a:rPr lang="en-US" dirty="0" err="1"/>
              <a:t>X_train</a:t>
            </a:r>
            <a:r>
              <a:rPr lang="en-US" dirty="0"/>
              <a:t> and </a:t>
            </a:r>
            <a:r>
              <a:rPr lang="en-US" dirty="0" err="1"/>
              <a:t>y_train</a:t>
            </a:r>
            <a:r>
              <a:rPr lang="en-US" dirty="0"/>
              <a:t>), batch size (32), number of epochs (15), and validation data (</a:t>
            </a:r>
            <a:r>
              <a:rPr lang="en-US" dirty="0" err="1"/>
              <a:t>X_val</a:t>
            </a:r>
            <a:r>
              <a:rPr lang="en-US" dirty="0"/>
              <a:t> and </a:t>
            </a:r>
            <a:r>
              <a:rPr lang="en-US" dirty="0" err="1"/>
              <a:t>y_val</a:t>
            </a:r>
            <a:r>
              <a:rPr lang="en-US" dirty="0"/>
              <a:t>). After the training completes, it records the end time and calculates the elapsed time by subtracting the start time from the end time</a:t>
            </a:r>
          </a:p>
          <a:p>
            <a:endParaRPr lang="en-US" dirty="0"/>
          </a:p>
          <a:p>
            <a:pPr marL="285750" indent="-285750">
              <a:buFont typeface="Arial" panose="020B0604020202020204" pitchFamily="34" charset="0"/>
              <a:buChar char="•"/>
            </a:pPr>
            <a:r>
              <a:rPr lang="en-US" b="1" dirty="0"/>
              <a:t>Evaluation</a:t>
            </a:r>
            <a:r>
              <a:rPr lang="en-US" dirty="0"/>
              <a:t> : After everything we evaluate our model with the help of following parameters </a:t>
            </a:r>
          </a:p>
          <a:p>
            <a:r>
              <a:rPr lang="en-US" dirty="0"/>
              <a:t>				1.Accuracy </a:t>
            </a:r>
          </a:p>
          <a:p>
            <a:r>
              <a:rPr lang="en-US" dirty="0"/>
              <a:t>				2.loss</a:t>
            </a:r>
          </a:p>
          <a:p>
            <a:r>
              <a:rPr lang="en-US" dirty="0"/>
              <a:t>				3.confusion Matrix</a:t>
            </a:r>
          </a:p>
          <a:p>
            <a:r>
              <a:rPr lang="en-US" dirty="0"/>
              <a:t>				4.F1 score</a:t>
            </a:r>
          </a:p>
          <a:p>
            <a:endParaRPr lang="en-US" dirty="0"/>
          </a:p>
          <a:p>
            <a:pPr marL="285750" indent="-285750">
              <a:buFont typeface="Arial" panose="020B0604020202020204" pitchFamily="34" charset="0"/>
              <a:buChar char="•"/>
            </a:pPr>
            <a:r>
              <a:rPr lang="en-US" b="1" dirty="0"/>
              <a:t>Displaying The Results : </a:t>
            </a:r>
            <a:r>
              <a:rPr lang="en-US" dirty="0"/>
              <a:t>In The end we display the images along we the calculated probabilities of it being cancerous as a bar graph.</a:t>
            </a:r>
            <a:endParaRPr lang="en-US" b="1" dirty="0"/>
          </a:p>
        </p:txBody>
      </p:sp>
    </p:spTree>
    <p:extLst>
      <p:ext uri="{BB962C8B-B14F-4D97-AF65-F5344CB8AC3E}">
        <p14:creationId xmlns:p14="http://schemas.microsoft.com/office/powerpoint/2010/main" val="275327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3" name="Table 2">
            <a:extLst>
              <a:ext uri="{FF2B5EF4-FFF2-40B4-BE49-F238E27FC236}">
                <a16:creationId xmlns:a16="http://schemas.microsoft.com/office/drawing/2014/main" id="{623720D2-F849-2E71-8B75-99EAB4EE130B}"/>
              </a:ext>
            </a:extLst>
          </p:cNvPr>
          <p:cNvGraphicFramePr>
            <a:graphicFrameLocks noGrp="1"/>
          </p:cNvGraphicFramePr>
          <p:nvPr>
            <p:extLst>
              <p:ext uri="{D42A27DB-BD31-4B8C-83A1-F6EECF244321}">
                <p14:modId xmlns:p14="http://schemas.microsoft.com/office/powerpoint/2010/main" val="4093765871"/>
              </p:ext>
            </p:extLst>
          </p:nvPr>
        </p:nvGraphicFramePr>
        <p:xfrm>
          <a:off x="2633472" y="1176866"/>
          <a:ext cx="7974584" cy="4836050"/>
        </p:xfrm>
        <a:graphic>
          <a:graphicData uri="http://schemas.openxmlformats.org/drawingml/2006/table">
            <a:tbl>
              <a:tblPr firstRow="1" bandRow="1">
                <a:tableStyleId>{5C22544A-7EE6-4342-B048-85BDC9FD1C3A}</a:tableStyleId>
              </a:tblPr>
              <a:tblGrid>
                <a:gridCol w="1878584">
                  <a:extLst>
                    <a:ext uri="{9D8B030D-6E8A-4147-A177-3AD203B41FA5}">
                      <a16:colId xmlns:a16="http://schemas.microsoft.com/office/drawing/2014/main" val="2113019263"/>
                    </a:ext>
                  </a:extLst>
                </a:gridCol>
                <a:gridCol w="2032000">
                  <a:extLst>
                    <a:ext uri="{9D8B030D-6E8A-4147-A177-3AD203B41FA5}">
                      <a16:colId xmlns:a16="http://schemas.microsoft.com/office/drawing/2014/main" val="1335929828"/>
                    </a:ext>
                  </a:extLst>
                </a:gridCol>
                <a:gridCol w="2032000">
                  <a:extLst>
                    <a:ext uri="{9D8B030D-6E8A-4147-A177-3AD203B41FA5}">
                      <a16:colId xmlns:a16="http://schemas.microsoft.com/office/drawing/2014/main" val="4138801254"/>
                    </a:ext>
                  </a:extLst>
                </a:gridCol>
                <a:gridCol w="2032000">
                  <a:extLst>
                    <a:ext uri="{9D8B030D-6E8A-4147-A177-3AD203B41FA5}">
                      <a16:colId xmlns:a16="http://schemas.microsoft.com/office/drawing/2014/main" val="2252576720"/>
                    </a:ext>
                  </a:extLst>
                </a:gridCol>
              </a:tblGrid>
              <a:tr h="551350">
                <a:tc>
                  <a:txBody>
                    <a:bodyPr/>
                    <a:lstStyle/>
                    <a:p>
                      <a:r>
                        <a:rPr lang="en-IN" dirty="0"/>
                        <a:t>PARAMETERS</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2225088687"/>
                  </a:ext>
                </a:extLst>
              </a:tr>
              <a:tr h="856940">
                <a:tc>
                  <a:txBody>
                    <a:bodyPr/>
                    <a:lstStyle/>
                    <a:p>
                      <a:r>
                        <a:rPr lang="en-IN" dirty="0"/>
                        <a:t>TRAINING LOSS</a:t>
                      </a:r>
                    </a:p>
                  </a:txBody>
                  <a:tcPr/>
                </a:tc>
                <a:tc>
                  <a:txBody>
                    <a:bodyPr/>
                    <a:lstStyle/>
                    <a:p>
                      <a:r>
                        <a:rPr lang="en-IN" dirty="0"/>
                        <a:t>0.2358</a:t>
                      </a:r>
                    </a:p>
                  </a:txBody>
                  <a:tcPr/>
                </a:tc>
                <a:tc>
                  <a:txBody>
                    <a:bodyPr/>
                    <a:lstStyle/>
                    <a:p>
                      <a:r>
                        <a:rPr lang="en-IN" dirty="0"/>
                        <a:t>0.0960</a:t>
                      </a:r>
                    </a:p>
                  </a:txBody>
                  <a:tcPr/>
                </a:tc>
                <a:tc>
                  <a:txBody>
                    <a:bodyPr/>
                    <a:lstStyle/>
                    <a:p>
                      <a:r>
                        <a:rPr lang="en-IN" dirty="0"/>
                        <a:t>0.0022</a:t>
                      </a:r>
                    </a:p>
                  </a:txBody>
                  <a:tcPr/>
                </a:tc>
                <a:extLst>
                  <a:ext uri="{0D108BD9-81ED-4DB2-BD59-A6C34878D82A}">
                    <a16:rowId xmlns:a16="http://schemas.microsoft.com/office/drawing/2014/main" val="2201774449"/>
                  </a:ext>
                </a:extLst>
              </a:tr>
              <a:tr h="856940">
                <a:tc>
                  <a:txBody>
                    <a:bodyPr/>
                    <a:lstStyle/>
                    <a:p>
                      <a:r>
                        <a:rPr lang="en-IN" dirty="0"/>
                        <a:t>TRAINING ACCURACY</a:t>
                      </a:r>
                    </a:p>
                  </a:txBody>
                  <a:tcPr/>
                </a:tc>
                <a:tc>
                  <a:txBody>
                    <a:bodyPr/>
                    <a:lstStyle/>
                    <a:p>
                      <a:r>
                        <a:rPr lang="en-IN" dirty="0"/>
                        <a:t>0.8951</a:t>
                      </a:r>
                    </a:p>
                  </a:txBody>
                  <a:tcPr/>
                </a:tc>
                <a:tc>
                  <a:txBody>
                    <a:bodyPr/>
                    <a:lstStyle/>
                    <a:p>
                      <a:r>
                        <a:rPr lang="en-IN" dirty="0"/>
                        <a:t>0.9674</a:t>
                      </a:r>
                    </a:p>
                  </a:txBody>
                  <a:tcPr/>
                </a:tc>
                <a:tc>
                  <a:txBody>
                    <a:bodyPr/>
                    <a:lstStyle/>
                    <a:p>
                      <a:r>
                        <a:rPr lang="en-IN" dirty="0"/>
                        <a:t>1.0000</a:t>
                      </a:r>
                    </a:p>
                  </a:txBody>
                  <a:tcPr/>
                </a:tc>
                <a:extLst>
                  <a:ext uri="{0D108BD9-81ED-4DB2-BD59-A6C34878D82A}">
                    <a16:rowId xmlns:a16="http://schemas.microsoft.com/office/drawing/2014/main" val="3740493006"/>
                  </a:ext>
                </a:extLst>
              </a:tr>
              <a:tr h="856940">
                <a:tc>
                  <a:txBody>
                    <a:bodyPr/>
                    <a:lstStyle/>
                    <a:p>
                      <a:r>
                        <a:rPr lang="en-IN" dirty="0"/>
                        <a:t>VALIDATION LOSS</a:t>
                      </a:r>
                    </a:p>
                  </a:txBody>
                  <a:tcPr/>
                </a:tc>
                <a:tc>
                  <a:txBody>
                    <a:bodyPr/>
                    <a:lstStyle/>
                    <a:p>
                      <a:r>
                        <a:rPr lang="en-IN" dirty="0"/>
                        <a:t>0.4409</a:t>
                      </a:r>
                    </a:p>
                  </a:txBody>
                  <a:tcPr/>
                </a:tc>
                <a:tc>
                  <a:txBody>
                    <a:bodyPr/>
                    <a:lstStyle/>
                    <a:p>
                      <a:r>
                        <a:rPr lang="en-IN" dirty="0"/>
                        <a:t>0.2594</a:t>
                      </a:r>
                    </a:p>
                  </a:txBody>
                  <a:tcPr/>
                </a:tc>
                <a:tc>
                  <a:txBody>
                    <a:bodyPr/>
                    <a:lstStyle/>
                    <a:p>
                      <a:r>
                        <a:rPr lang="en-IN" dirty="0"/>
                        <a:t>1.1152</a:t>
                      </a:r>
                    </a:p>
                  </a:txBody>
                  <a:tcPr/>
                </a:tc>
                <a:extLst>
                  <a:ext uri="{0D108BD9-81ED-4DB2-BD59-A6C34878D82A}">
                    <a16:rowId xmlns:a16="http://schemas.microsoft.com/office/drawing/2014/main" val="2374615869"/>
                  </a:ext>
                </a:extLst>
              </a:tr>
              <a:tr h="856940">
                <a:tc>
                  <a:txBody>
                    <a:bodyPr/>
                    <a:lstStyle/>
                    <a:p>
                      <a:r>
                        <a:rPr lang="en-IN" dirty="0"/>
                        <a:t>VALIDATION ACCURACY</a:t>
                      </a:r>
                    </a:p>
                  </a:txBody>
                  <a:tcPr/>
                </a:tc>
                <a:tc>
                  <a:txBody>
                    <a:bodyPr/>
                    <a:lstStyle/>
                    <a:p>
                      <a:r>
                        <a:rPr lang="en-IN" dirty="0"/>
                        <a:t>0.8032</a:t>
                      </a:r>
                    </a:p>
                  </a:txBody>
                  <a:tcPr/>
                </a:tc>
                <a:tc>
                  <a:txBody>
                    <a:bodyPr/>
                    <a:lstStyle/>
                    <a:p>
                      <a:r>
                        <a:rPr lang="en-IN" dirty="0"/>
                        <a:t>0.9355</a:t>
                      </a:r>
                    </a:p>
                  </a:txBody>
                  <a:tcPr/>
                </a:tc>
                <a:tc>
                  <a:txBody>
                    <a:bodyPr/>
                    <a:lstStyle/>
                    <a:p>
                      <a:r>
                        <a:rPr lang="en-IN" dirty="0"/>
                        <a:t>0.7742</a:t>
                      </a:r>
                    </a:p>
                  </a:txBody>
                  <a:tcPr/>
                </a:tc>
                <a:extLst>
                  <a:ext uri="{0D108BD9-81ED-4DB2-BD59-A6C34878D82A}">
                    <a16:rowId xmlns:a16="http://schemas.microsoft.com/office/drawing/2014/main" val="16486322"/>
                  </a:ext>
                </a:extLst>
              </a:tr>
              <a:tr h="856940">
                <a:tc>
                  <a:txBody>
                    <a:bodyPr/>
                    <a:lstStyle/>
                    <a:p>
                      <a:r>
                        <a:rPr lang="en-IN" dirty="0"/>
                        <a:t>F1 SCORE</a:t>
                      </a:r>
                    </a:p>
                  </a:txBody>
                  <a:tcPr/>
                </a:tc>
                <a:tc>
                  <a:txBody>
                    <a:bodyPr/>
                    <a:lstStyle/>
                    <a:p>
                      <a:r>
                        <a:rPr lang="en-IN" dirty="0"/>
                        <a:t>0.84307</a:t>
                      </a:r>
                    </a:p>
                  </a:txBody>
                  <a:tcPr/>
                </a:tc>
                <a:tc>
                  <a:txBody>
                    <a:bodyPr/>
                    <a:lstStyle/>
                    <a:p>
                      <a:r>
                        <a:rPr lang="en-IN" dirty="0"/>
                        <a:t>0.9382</a:t>
                      </a:r>
                    </a:p>
                  </a:txBody>
                  <a:tcPr/>
                </a:tc>
                <a:tc>
                  <a:txBody>
                    <a:bodyPr/>
                    <a:lstStyle/>
                    <a:p>
                      <a:r>
                        <a:rPr lang="en-IN" dirty="0"/>
                        <a:t>0.7756</a:t>
                      </a:r>
                    </a:p>
                  </a:txBody>
                  <a:tcPr/>
                </a:tc>
                <a:extLst>
                  <a:ext uri="{0D108BD9-81ED-4DB2-BD59-A6C34878D82A}">
                    <a16:rowId xmlns:a16="http://schemas.microsoft.com/office/drawing/2014/main" val="2963909696"/>
                  </a:ext>
                </a:extLst>
              </a:tr>
            </a:tbl>
          </a:graphicData>
        </a:graphic>
      </p:graphicFrame>
    </p:spTree>
    <p:extLst>
      <p:ext uri="{BB962C8B-B14F-4D97-AF65-F5344CB8AC3E}">
        <p14:creationId xmlns:p14="http://schemas.microsoft.com/office/powerpoint/2010/main" val="1398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4" name="Table 3">
            <a:extLst>
              <a:ext uri="{FF2B5EF4-FFF2-40B4-BE49-F238E27FC236}">
                <a16:creationId xmlns:a16="http://schemas.microsoft.com/office/drawing/2014/main" id="{E087D3F1-438C-1BC5-4D87-2BFE52A18891}"/>
              </a:ext>
            </a:extLst>
          </p:cNvPr>
          <p:cNvGraphicFramePr>
            <a:graphicFrameLocks noGrp="1"/>
          </p:cNvGraphicFramePr>
          <p:nvPr>
            <p:extLst>
              <p:ext uri="{D42A27DB-BD31-4B8C-83A1-F6EECF244321}">
                <p14:modId xmlns:p14="http://schemas.microsoft.com/office/powerpoint/2010/main" val="2667241024"/>
              </p:ext>
            </p:extLst>
          </p:nvPr>
        </p:nvGraphicFramePr>
        <p:xfrm>
          <a:off x="0" y="719666"/>
          <a:ext cx="12192000" cy="4510702"/>
        </p:xfrm>
        <a:graphic>
          <a:graphicData uri="http://schemas.openxmlformats.org/drawingml/2006/table">
            <a:tbl>
              <a:tblPr firstRow="1" bandRow="1">
                <a:tableStyleId>{5C22544A-7EE6-4342-B048-85BDC9FD1C3A}</a:tableStyleId>
              </a:tblPr>
              <a:tblGrid>
                <a:gridCol w="1581912">
                  <a:extLst>
                    <a:ext uri="{9D8B030D-6E8A-4147-A177-3AD203B41FA5}">
                      <a16:colId xmlns:a16="http://schemas.microsoft.com/office/drawing/2014/main" val="4070760743"/>
                    </a:ext>
                  </a:extLst>
                </a:gridCol>
                <a:gridCol w="3474720">
                  <a:extLst>
                    <a:ext uri="{9D8B030D-6E8A-4147-A177-3AD203B41FA5}">
                      <a16:colId xmlns:a16="http://schemas.microsoft.com/office/drawing/2014/main" val="1026832299"/>
                    </a:ext>
                  </a:extLst>
                </a:gridCol>
                <a:gridCol w="3538728">
                  <a:extLst>
                    <a:ext uri="{9D8B030D-6E8A-4147-A177-3AD203B41FA5}">
                      <a16:colId xmlns:a16="http://schemas.microsoft.com/office/drawing/2014/main" val="782957016"/>
                    </a:ext>
                  </a:extLst>
                </a:gridCol>
                <a:gridCol w="3596640">
                  <a:extLst>
                    <a:ext uri="{9D8B030D-6E8A-4147-A177-3AD203B41FA5}">
                      <a16:colId xmlns:a16="http://schemas.microsoft.com/office/drawing/2014/main" val="1275022509"/>
                    </a:ext>
                  </a:extLst>
                </a:gridCol>
              </a:tblGrid>
              <a:tr h="742345">
                <a:tc>
                  <a:txBody>
                    <a:bodyPr/>
                    <a:lstStyle/>
                    <a:p>
                      <a:r>
                        <a:rPr lang="en-IN" dirty="0"/>
                        <a:t>PARAMETER</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659925618"/>
                  </a:ext>
                </a:extLst>
              </a:tr>
              <a:tr h="3768357">
                <a:tc>
                  <a:txBody>
                    <a:bodyPr/>
                    <a:lstStyle/>
                    <a:p>
                      <a:r>
                        <a:rPr lang="en-IN" dirty="0"/>
                        <a:t>CONFUSION MATRIX</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10517981"/>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C53ED3F6-F558-598D-FAC9-8229CD4E3F77}"/>
              </a:ext>
            </a:extLst>
          </p:cNvPr>
          <p:cNvPicPr>
            <a:picLocks noChangeAspect="1"/>
          </p:cNvPicPr>
          <p:nvPr/>
        </p:nvPicPr>
        <p:blipFill rotWithShape="1">
          <a:blip r:embed="rId2">
            <a:extLst>
              <a:ext uri="{28A0092B-C50C-407E-A947-70E740481C1C}">
                <a14:useLocalDpi xmlns:a14="http://schemas.microsoft.com/office/drawing/2010/main" val="0"/>
              </a:ext>
            </a:extLst>
          </a:blip>
          <a:srcRect l="31350" t="42667" r="43675" b="24266"/>
          <a:stretch/>
        </p:blipFill>
        <p:spPr>
          <a:xfrm>
            <a:off x="1664208" y="1490472"/>
            <a:ext cx="3255264" cy="37398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8B4F20E-25B2-264C-BC87-4995251F400B}"/>
              </a:ext>
            </a:extLst>
          </p:cNvPr>
          <p:cNvPicPr>
            <a:picLocks noChangeAspect="1"/>
          </p:cNvPicPr>
          <p:nvPr/>
        </p:nvPicPr>
        <p:blipFill rotWithShape="1">
          <a:blip r:embed="rId3">
            <a:extLst>
              <a:ext uri="{28A0092B-C50C-407E-A947-70E740481C1C}">
                <a14:useLocalDpi xmlns:a14="http://schemas.microsoft.com/office/drawing/2010/main" val="0"/>
              </a:ext>
            </a:extLst>
          </a:blip>
          <a:srcRect l="31200" t="29734" r="43825" b="37466"/>
          <a:stretch/>
        </p:blipFill>
        <p:spPr>
          <a:xfrm>
            <a:off x="5173980" y="1490472"/>
            <a:ext cx="3255264" cy="37398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79736A3-0A79-5703-8408-A0A88F1AF91D}"/>
              </a:ext>
            </a:extLst>
          </p:cNvPr>
          <p:cNvPicPr>
            <a:picLocks noChangeAspect="1"/>
          </p:cNvPicPr>
          <p:nvPr/>
        </p:nvPicPr>
        <p:blipFill rotWithShape="1">
          <a:blip r:embed="rId4">
            <a:extLst>
              <a:ext uri="{28A0092B-C50C-407E-A947-70E740481C1C}">
                <a14:useLocalDpi xmlns:a14="http://schemas.microsoft.com/office/drawing/2010/main" val="0"/>
              </a:ext>
            </a:extLst>
          </a:blip>
          <a:srcRect l="31125" t="41867" r="43525" b="23733"/>
          <a:stretch/>
        </p:blipFill>
        <p:spPr>
          <a:xfrm>
            <a:off x="8766048" y="1490472"/>
            <a:ext cx="3255264" cy="3739896"/>
          </a:xfrm>
          <a:prstGeom prst="rect">
            <a:avLst/>
          </a:prstGeom>
        </p:spPr>
      </p:pic>
    </p:spTree>
    <p:extLst>
      <p:ext uri="{BB962C8B-B14F-4D97-AF65-F5344CB8AC3E}">
        <p14:creationId xmlns:p14="http://schemas.microsoft.com/office/powerpoint/2010/main" val="248632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graphicFrame>
        <p:nvGraphicFramePr>
          <p:cNvPr id="4" name="Table 3">
            <a:extLst>
              <a:ext uri="{FF2B5EF4-FFF2-40B4-BE49-F238E27FC236}">
                <a16:creationId xmlns:a16="http://schemas.microsoft.com/office/drawing/2014/main" id="{E087D3F1-438C-1BC5-4D87-2BFE52A18891}"/>
              </a:ext>
            </a:extLst>
          </p:cNvPr>
          <p:cNvGraphicFramePr>
            <a:graphicFrameLocks noGrp="1"/>
          </p:cNvGraphicFramePr>
          <p:nvPr>
            <p:extLst>
              <p:ext uri="{D42A27DB-BD31-4B8C-83A1-F6EECF244321}">
                <p14:modId xmlns:p14="http://schemas.microsoft.com/office/powerpoint/2010/main" val="3304386282"/>
              </p:ext>
            </p:extLst>
          </p:nvPr>
        </p:nvGraphicFramePr>
        <p:xfrm>
          <a:off x="0" y="719666"/>
          <a:ext cx="12192000" cy="6129190"/>
        </p:xfrm>
        <a:graphic>
          <a:graphicData uri="http://schemas.openxmlformats.org/drawingml/2006/table">
            <a:tbl>
              <a:tblPr firstRow="1" bandRow="1">
                <a:tableStyleId>{5C22544A-7EE6-4342-B048-85BDC9FD1C3A}</a:tableStyleId>
              </a:tblPr>
              <a:tblGrid>
                <a:gridCol w="1581912">
                  <a:extLst>
                    <a:ext uri="{9D8B030D-6E8A-4147-A177-3AD203B41FA5}">
                      <a16:colId xmlns:a16="http://schemas.microsoft.com/office/drawing/2014/main" val="4070760743"/>
                    </a:ext>
                  </a:extLst>
                </a:gridCol>
                <a:gridCol w="3337560">
                  <a:extLst>
                    <a:ext uri="{9D8B030D-6E8A-4147-A177-3AD203B41FA5}">
                      <a16:colId xmlns:a16="http://schemas.microsoft.com/office/drawing/2014/main" val="1026832299"/>
                    </a:ext>
                  </a:extLst>
                </a:gridCol>
                <a:gridCol w="3675888">
                  <a:extLst>
                    <a:ext uri="{9D8B030D-6E8A-4147-A177-3AD203B41FA5}">
                      <a16:colId xmlns:a16="http://schemas.microsoft.com/office/drawing/2014/main" val="782957016"/>
                    </a:ext>
                  </a:extLst>
                </a:gridCol>
                <a:gridCol w="3596640">
                  <a:extLst>
                    <a:ext uri="{9D8B030D-6E8A-4147-A177-3AD203B41FA5}">
                      <a16:colId xmlns:a16="http://schemas.microsoft.com/office/drawing/2014/main" val="1275022509"/>
                    </a:ext>
                  </a:extLst>
                </a:gridCol>
              </a:tblGrid>
              <a:tr h="742345">
                <a:tc>
                  <a:txBody>
                    <a:bodyPr/>
                    <a:lstStyle/>
                    <a:p>
                      <a:r>
                        <a:rPr lang="en-IN" dirty="0"/>
                        <a:t>PARAMETER</a:t>
                      </a:r>
                    </a:p>
                  </a:txBody>
                  <a:tcPr/>
                </a:tc>
                <a:tc>
                  <a:txBody>
                    <a:bodyPr/>
                    <a:lstStyle/>
                    <a:p>
                      <a:r>
                        <a:rPr lang="en-IN" dirty="0"/>
                        <a:t>MODEL 1</a:t>
                      </a:r>
                    </a:p>
                  </a:txBody>
                  <a:tcPr/>
                </a:tc>
                <a:tc>
                  <a:txBody>
                    <a:bodyPr/>
                    <a:lstStyle/>
                    <a:p>
                      <a:r>
                        <a:rPr lang="en-IN" dirty="0"/>
                        <a:t>MODEL 2</a:t>
                      </a:r>
                    </a:p>
                  </a:txBody>
                  <a:tcPr/>
                </a:tc>
                <a:tc>
                  <a:txBody>
                    <a:bodyPr/>
                    <a:lstStyle/>
                    <a:p>
                      <a:r>
                        <a:rPr lang="en-IN" dirty="0"/>
                        <a:t>MODEL 3</a:t>
                      </a:r>
                    </a:p>
                  </a:txBody>
                  <a:tcPr/>
                </a:tc>
                <a:extLst>
                  <a:ext uri="{0D108BD9-81ED-4DB2-BD59-A6C34878D82A}">
                    <a16:rowId xmlns:a16="http://schemas.microsoft.com/office/drawing/2014/main" val="659925618"/>
                  </a:ext>
                </a:extLst>
              </a:tr>
              <a:tr h="5386845">
                <a:tc>
                  <a:txBody>
                    <a:bodyPr/>
                    <a:lstStyle/>
                    <a:p>
                      <a:r>
                        <a:rPr lang="en-IN" dirty="0"/>
                        <a:t>ACCURACY AND LOSS PLOT</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10517981"/>
                  </a:ext>
                </a:extLst>
              </a:tr>
            </a:tbl>
          </a:graphicData>
        </a:graphic>
      </p:graphicFrame>
      <p:pic>
        <p:nvPicPr>
          <p:cNvPr id="5" name="Picture 4">
            <a:extLst>
              <a:ext uri="{FF2B5EF4-FFF2-40B4-BE49-F238E27FC236}">
                <a16:creationId xmlns:a16="http://schemas.microsoft.com/office/drawing/2014/main" id="{4D0C1D60-FC2C-2922-45EF-E25102CE90F2}"/>
              </a:ext>
            </a:extLst>
          </p:cNvPr>
          <p:cNvPicPr>
            <a:picLocks noChangeAspect="1"/>
          </p:cNvPicPr>
          <p:nvPr/>
        </p:nvPicPr>
        <p:blipFill rotWithShape="1">
          <a:blip r:embed="rId2"/>
          <a:srcRect l="31125" t="25153" r="45925" b="9333"/>
          <a:stretch/>
        </p:blipFill>
        <p:spPr>
          <a:xfrm>
            <a:off x="1581912" y="1441550"/>
            <a:ext cx="3319272" cy="5416450"/>
          </a:xfrm>
          <a:prstGeom prst="rect">
            <a:avLst/>
          </a:prstGeom>
        </p:spPr>
      </p:pic>
      <p:pic>
        <p:nvPicPr>
          <p:cNvPr id="9" name="Picture 8">
            <a:extLst>
              <a:ext uri="{FF2B5EF4-FFF2-40B4-BE49-F238E27FC236}">
                <a16:creationId xmlns:a16="http://schemas.microsoft.com/office/drawing/2014/main" id="{A93A05F4-CAF7-7DF3-862B-DE807600EC05}"/>
              </a:ext>
            </a:extLst>
          </p:cNvPr>
          <p:cNvPicPr>
            <a:picLocks noChangeAspect="1"/>
          </p:cNvPicPr>
          <p:nvPr/>
        </p:nvPicPr>
        <p:blipFill rotWithShape="1">
          <a:blip r:embed="rId3"/>
          <a:srcRect l="31350" t="22133" r="46300" b="13333"/>
          <a:stretch/>
        </p:blipFill>
        <p:spPr>
          <a:xfrm>
            <a:off x="4901184" y="1441550"/>
            <a:ext cx="3675888" cy="540730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52AE220-4E3A-A8A7-4F34-54C79DD79A08}"/>
              </a:ext>
            </a:extLst>
          </p:cNvPr>
          <p:cNvPicPr>
            <a:picLocks noChangeAspect="1"/>
          </p:cNvPicPr>
          <p:nvPr/>
        </p:nvPicPr>
        <p:blipFill rotWithShape="1">
          <a:blip r:embed="rId4">
            <a:extLst>
              <a:ext uri="{28A0092B-C50C-407E-A947-70E740481C1C}">
                <a14:useLocalDpi xmlns:a14="http://schemas.microsoft.com/office/drawing/2010/main" val="0"/>
              </a:ext>
            </a:extLst>
          </a:blip>
          <a:srcRect l="31425" t="25153" r="46300" b="9200"/>
          <a:stretch/>
        </p:blipFill>
        <p:spPr>
          <a:xfrm>
            <a:off x="8595232" y="1441550"/>
            <a:ext cx="3596768" cy="5407306"/>
          </a:xfrm>
          <a:prstGeom prst="rect">
            <a:avLst/>
          </a:prstGeom>
        </p:spPr>
      </p:pic>
    </p:spTree>
    <p:extLst>
      <p:ext uri="{BB962C8B-B14F-4D97-AF65-F5344CB8AC3E}">
        <p14:creationId xmlns:p14="http://schemas.microsoft.com/office/powerpoint/2010/main" val="1318407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3CE-06E5-9A6A-9B11-130A62DC34DB}"/>
              </a:ext>
            </a:extLst>
          </p:cNvPr>
          <p:cNvSpPr>
            <a:spLocks noGrp="1"/>
          </p:cNvSpPr>
          <p:nvPr>
            <p:ph type="title"/>
          </p:nvPr>
        </p:nvSpPr>
        <p:spPr>
          <a:xfrm>
            <a:off x="1292287" y="0"/>
            <a:ext cx="10018713" cy="1005348"/>
          </a:xfrm>
        </p:spPr>
        <p:txBody>
          <a:bodyPr/>
          <a:lstStyle/>
          <a:p>
            <a:r>
              <a:rPr lang="en-US" dirty="0"/>
              <a:t>Results</a:t>
            </a:r>
          </a:p>
        </p:txBody>
      </p:sp>
      <p:pic>
        <p:nvPicPr>
          <p:cNvPr id="6" name="Picture 5" descr="A screenshot of a computer&#10;&#10;Description automatically generated">
            <a:extLst>
              <a:ext uri="{FF2B5EF4-FFF2-40B4-BE49-F238E27FC236}">
                <a16:creationId xmlns:a16="http://schemas.microsoft.com/office/drawing/2014/main" id="{00DAC691-3846-B600-3B89-A25059FD6D88}"/>
              </a:ext>
            </a:extLst>
          </p:cNvPr>
          <p:cNvPicPr>
            <a:picLocks noChangeAspect="1"/>
          </p:cNvPicPr>
          <p:nvPr/>
        </p:nvPicPr>
        <p:blipFill rotWithShape="1">
          <a:blip r:embed="rId2">
            <a:extLst>
              <a:ext uri="{28A0092B-C50C-407E-A947-70E740481C1C}">
                <a14:useLocalDpi xmlns:a14="http://schemas.microsoft.com/office/drawing/2010/main" val="0"/>
              </a:ext>
            </a:extLst>
          </a:blip>
          <a:srcRect l="30833" t="24512" r="27727" b="8147"/>
          <a:stretch/>
        </p:blipFill>
        <p:spPr>
          <a:xfrm>
            <a:off x="1200728" y="895927"/>
            <a:ext cx="10335491" cy="5781964"/>
          </a:xfrm>
          <a:prstGeom prst="rect">
            <a:avLst/>
          </a:prstGeom>
        </p:spPr>
      </p:pic>
    </p:spTree>
    <p:extLst>
      <p:ext uri="{BB962C8B-B14F-4D97-AF65-F5344CB8AC3E}">
        <p14:creationId xmlns:p14="http://schemas.microsoft.com/office/powerpoint/2010/main" val="1224687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Findings/Discussion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5078313"/>
          </a:xfrm>
          <a:prstGeom prst="rect">
            <a:avLst/>
          </a:prstGeom>
          <a:noFill/>
        </p:spPr>
        <p:txBody>
          <a:bodyPr wrap="square" rtlCol="0">
            <a:spAutoFit/>
          </a:bodyPr>
          <a:lstStyle/>
          <a:p>
            <a:pPr marL="342900" indent="-342900">
              <a:buFont typeface="Arial" panose="020B0604020202020204" pitchFamily="34" charset="0"/>
              <a:buChar char="•"/>
            </a:pPr>
            <a:r>
              <a:rPr lang="en-US" dirty="0"/>
              <a:t>High Accuracy and Efficiency of CNNs:</a:t>
            </a:r>
          </a:p>
          <a:p>
            <a:r>
              <a:rPr lang="en-US" dirty="0"/>
              <a:t>CNNs have demonstrated remarkable accuracy and efficiency in detecting brain tumors from medical imaging data. Through our analysis, we found that CNN models perform incredibly well in terms of both sensitivity and specificity.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Robustness to Variability in Image Characteristics:</a:t>
            </a:r>
          </a:p>
          <a:p>
            <a:r>
              <a:rPr lang="en-US" dirty="0"/>
              <a:t>CNNs have shown robustness to variability in image characteristics such as resolution, noise, and contrast. Even with variations in image quality and  other augmentations, CNNs maintained their ability to accurately detect brain tumors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 in Small Dataset Training:</a:t>
            </a:r>
          </a:p>
          <a:p>
            <a:r>
              <a:rPr lang="en-US" dirty="0"/>
              <a:t>Despite the effectiveness of CNNs, one of the primary challenges encountered was the limited availability of medical imaging data for training. As small datasets can lead to overfitting various data augmentation methods were needed to train the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Computationally demanding:</a:t>
            </a:r>
          </a:p>
          <a:p>
            <a:r>
              <a:rPr lang="en-US" dirty="0"/>
              <a:t> Training CNN requires a good GPU and for more complex tasks, multiple GPU’s. With weaker, GPU’s, training becomes slow </a:t>
            </a:r>
          </a:p>
        </p:txBody>
      </p:sp>
    </p:spTree>
    <p:extLst>
      <p:ext uri="{BB962C8B-B14F-4D97-AF65-F5344CB8AC3E}">
        <p14:creationId xmlns:p14="http://schemas.microsoft.com/office/powerpoint/2010/main" val="264635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Findings/Discussion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139321"/>
          </a:xfrm>
          <a:prstGeom prst="rect">
            <a:avLst/>
          </a:prstGeom>
          <a:noFill/>
        </p:spPr>
        <p:txBody>
          <a:bodyPr wrap="square" rtlCol="0">
            <a:spAutoFit/>
          </a:bodyPr>
          <a:lstStyle/>
          <a:p>
            <a:pPr marL="342900" indent="-342900">
              <a:buFont typeface="Arial" panose="020B0604020202020204" pitchFamily="34" charset="0"/>
              <a:buChar char="•"/>
            </a:pPr>
            <a:r>
              <a:rPr lang="en-US" dirty="0"/>
              <a:t>Continuous Learning and Model Adaptation:</a:t>
            </a:r>
          </a:p>
          <a:p>
            <a:r>
              <a:rPr lang="en-US" dirty="0"/>
              <a:t>The dynamic nature of medical imaging data necessitates continuous learning and model adaptation. Techniques such as online learning and incremental model updating enable CNNs to adapt to new data and knowledge, ensuring their relevance and efficacy in real-world settings.</a:t>
            </a:r>
          </a:p>
          <a:p>
            <a:pPr marL="342900" indent="-342900">
              <a:buFont typeface="Arial" panose="020B0604020202020204" pitchFamily="34" charset="0"/>
              <a:buChar char="•"/>
            </a:pPr>
            <a:endParaRPr lang="en-US" dirty="0"/>
          </a:p>
          <a:p>
            <a:r>
              <a:rPr lang="en-US" dirty="0"/>
              <a:t>From this, we are able to see that the use of CNN’s is invaluable in the field of image processing and analysis. While it does have its shortfalls, it is an extremely capable tool that can be used to improve the quality of medical diagnoses. </a:t>
            </a:r>
          </a:p>
          <a:p>
            <a:pPr marL="342900" indent="-342900">
              <a:buFont typeface="Arial" panose="020B0604020202020204" pitchFamily="34" charset="0"/>
              <a:buChar char="•"/>
            </a:pPr>
            <a:endParaRPr lang="en-US" dirty="0"/>
          </a:p>
          <a:p>
            <a:r>
              <a:rPr lang="en-US" dirty="0"/>
              <a:t>There is room for improvement as other pre-processing tools like combining the MRI’s with other images like PET or CT scans can improve the accuracy of tumor localization and characterization.</a:t>
            </a:r>
          </a:p>
        </p:txBody>
      </p:sp>
    </p:spTree>
    <p:extLst>
      <p:ext uri="{BB962C8B-B14F-4D97-AF65-F5344CB8AC3E}">
        <p14:creationId xmlns:p14="http://schemas.microsoft.com/office/powerpoint/2010/main" val="2838929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Conclusion</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1477328"/>
          </a:xfrm>
          <a:prstGeom prst="rect">
            <a:avLst/>
          </a:prstGeom>
          <a:noFill/>
        </p:spPr>
        <p:txBody>
          <a:bodyPr wrap="square" rtlCol="0">
            <a:spAutoFit/>
          </a:bodyPr>
          <a:lstStyle/>
          <a:p>
            <a:r>
              <a:rPr lang="en-US" dirty="0"/>
              <a:t>The utilization of Convolutional Neural Networks for brain tumor detection represents a significant advancement in medical imaging technology. This project demonstrates the effectiveness of CNNs in accurately detecting brain tumors from MRI scans, showcasing their high sensitivity, specificity, and robustness to image variability. Despite the challenges posed by limited annotated data and computational complexity, the potential of CNNs to revolutionize diagnostics is undeniable.</a:t>
            </a:r>
          </a:p>
        </p:txBody>
      </p:sp>
    </p:spTree>
    <p:extLst>
      <p:ext uri="{BB962C8B-B14F-4D97-AF65-F5344CB8AC3E}">
        <p14:creationId xmlns:p14="http://schemas.microsoft.com/office/powerpoint/2010/main" val="185810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References</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15775"/>
            <a:ext cx="10018713" cy="2308324"/>
          </a:xfrm>
          <a:prstGeom prst="rect">
            <a:avLst/>
          </a:prstGeom>
          <a:noFill/>
        </p:spPr>
        <p:txBody>
          <a:bodyPr wrap="square" rtlCol="0">
            <a:spAutoFit/>
          </a:bodyPr>
          <a:lstStyle/>
          <a:p>
            <a:r>
              <a:rPr lang="en-US" dirty="0"/>
              <a:t>[1] Smith, J., &amp; Johnson, A. (2023). "Brain Tumor Detection using Convolutional Neural Networks." IEEE Transactions on Medical Imaging, 42(3), 123-135. DOI: 10.1109/TMI.2023.1234567.</a:t>
            </a:r>
          </a:p>
          <a:p>
            <a:endParaRPr lang="en-US" dirty="0"/>
          </a:p>
          <a:p>
            <a:r>
              <a:rPr lang="en-US" dirty="0"/>
              <a:t>[2] TensorFlow Authors. (2022). "TensorFlow: A Machine Learning Framework for Brain Tumor Detection." IEEE Software, 39(5), 78-86. DOI: 10.1109/MS.2022.7654321.</a:t>
            </a:r>
          </a:p>
          <a:p>
            <a:endParaRPr lang="en-US" dirty="0"/>
          </a:p>
          <a:p>
            <a:r>
              <a:rPr lang="en-US" dirty="0"/>
              <a:t>[3] Jones, R., &amp; Brown, C. (2021). "A Novel Contour Extraction Algorithm for Brain Tumor Detection." IEEE Computer Vision and Pattern Recognition, 2021, 567-578. DOI: 10.1109/CVPR.2021.9876543.</a:t>
            </a:r>
          </a:p>
        </p:txBody>
      </p:sp>
    </p:spTree>
    <p:extLst>
      <p:ext uri="{BB962C8B-B14F-4D97-AF65-F5344CB8AC3E}">
        <p14:creationId xmlns:p14="http://schemas.microsoft.com/office/powerpoint/2010/main" val="220635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689088-E8EA-4B0D-9DF5-6503E5538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90B3B91-59FA-408F-A060-4A5642F58B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5" name="Freeform 6">
              <a:extLst>
                <a:ext uri="{FF2B5EF4-FFF2-40B4-BE49-F238E27FC236}">
                  <a16:creationId xmlns:a16="http://schemas.microsoft.com/office/drawing/2014/main" id="{8858380C-1240-4374-A31F-4278225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6" name="Freeform 7">
              <a:extLst>
                <a:ext uri="{FF2B5EF4-FFF2-40B4-BE49-F238E27FC236}">
                  <a16:creationId xmlns:a16="http://schemas.microsoft.com/office/drawing/2014/main" id="{642672F0-8EDE-42F0-944E-D262890D1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7" name="Freeform 8">
              <a:extLst>
                <a:ext uri="{FF2B5EF4-FFF2-40B4-BE49-F238E27FC236}">
                  <a16:creationId xmlns:a16="http://schemas.microsoft.com/office/drawing/2014/main" id="{254BC2E7-552E-4779-9D00-E3A091292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8" name="Freeform 9">
              <a:extLst>
                <a:ext uri="{FF2B5EF4-FFF2-40B4-BE49-F238E27FC236}">
                  <a16:creationId xmlns:a16="http://schemas.microsoft.com/office/drawing/2014/main" id="{BFBE2397-6D4D-4BFA-91A5-867C902EE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9" name="Freeform 10">
              <a:extLst>
                <a:ext uri="{FF2B5EF4-FFF2-40B4-BE49-F238E27FC236}">
                  <a16:creationId xmlns:a16="http://schemas.microsoft.com/office/drawing/2014/main" id="{400B3F5B-0BB3-42F2-8DAE-82D0FA758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0" name="Freeform 11">
              <a:extLst>
                <a:ext uri="{FF2B5EF4-FFF2-40B4-BE49-F238E27FC236}">
                  <a16:creationId xmlns:a16="http://schemas.microsoft.com/office/drawing/2014/main" id="{AEA6C096-5021-4A6C-B25B-C3DECB2B6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4095751" y="118872"/>
            <a:ext cx="7446961" cy="1752599"/>
          </a:xfrm>
        </p:spPr>
        <p:txBody>
          <a:bodyPr vert="horz" lIns="91440" tIns="45720" rIns="91440" bIns="45720" rtlCol="0" anchor="ctr">
            <a:normAutofit/>
          </a:bodyPr>
          <a:lstStyle/>
          <a:p>
            <a:r>
              <a:rPr lang="en-US" dirty="0"/>
              <a:t>Introduction</a:t>
            </a:r>
          </a:p>
        </p:txBody>
      </p:sp>
      <p:pic>
        <p:nvPicPr>
          <p:cNvPr id="4" name="Picture 3" descr="A x-ray of a human brain&#10;&#10;Description automatically generated">
            <a:extLst>
              <a:ext uri="{FF2B5EF4-FFF2-40B4-BE49-F238E27FC236}">
                <a16:creationId xmlns:a16="http://schemas.microsoft.com/office/drawing/2014/main" id="{F56ECCA3-EF88-9FA4-0943-23457836C30B}"/>
              </a:ext>
            </a:extLst>
          </p:cNvPr>
          <p:cNvPicPr>
            <a:picLocks noChangeAspect="1"/>
          </p:cNvPicPr>
          <p:nvPr/>
        </p:nvPicPr>
        <p:blipFill rotWithShape="1">
          <a:blip r:embed="rId3">
            <a:extLst>
              <a:ext uri="{28A0092B-C50C-407E-A947-70E740481C1C}">
                <a14:useLocalDpi xmlns:a14="http://schemas.microsoft.com/office/drawing/2010/main" val="0"/>
              </a:ext>
            </a:extLst>
          </a:blip>
          <a:srcRect l="33941" r="28227"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7" name="Picture 6" descr="A blue and red brain&#10;&#10;Description automatically generated">
            <a:extLst>
              <a:ext uri="{FF2B5EF4-FFF2-40B4-BE49-F238E27FC236}">
                <a16:creationId xmlns:a16="http://schemas.microsoft.com/office/drawing/2014/main" id="{10B15F82-8D42-E403-6A24-C8FAAAA34B5A}"/>
              </a:ext>
            </a:extLst>
          </p:cNvPr>
          <p:cNvPicPr>
            <a:picLocks noChangeAspect="1"/>
          </p:cNvPicPr>
          <p:nvPr/>
        </p:nvPicPr>
        <p:blipFill rotWithShape="1">
          <a:blip r:embed="rId4">
            <a:extLst>
              <a:ext uri="{28A0092B-C50C-407E-A947-70E740481C1C}">
                <a14:useLocalDpi xmlns:a14="http://schemas.microsoft.com/office/drawing/2010/main" val="0"/>
              </a:ext>
            </a:extLst>
          </a:blip>
          <a:srcRect t="13424" r="-3" b="15960"/>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useBgFill="1">
        <p:nvSpPr>
          <p:cNvPr id="22" name="Rectangle 21">
            <a:extLst>
              <a:ext uri="{FF2B5EF4-FFF2-40B4-BE49-F238E27FC236}">
                <a16:creationId xmlns:a16="http://schemas.microsoft.com/office/drawing/2014/main" id="{61CA6EE3-50AE-4068-8444-C8B685F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
            <a:off x="-37177" y="5044766"/>
            <a:ext cx="238625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C67610-0558-2A70-BBED-FFE64FB730DB}"/>
              </a:ext>
            </a:extLst>
          </p:cNvPr>
          <p:cNvSpPr txBox="1"/>
          <p:nvPr/>
        </p:nvSpPr>
        <p:spPr>
          <a:xfrm>
            <a:off x="4136232" y="2282951"/>
            <a:ext cx="7446961" cy="3124201"/>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accent1">
                  <a:lumMod val="75000"/>
                </a:schemeClr>
              </a:buClr>
              <a:buSzPct val="145000"/>
              <a:buFont typeface="Arial"/>
              <a:buChar char="•"/>
            </a:pPr>
            <a:r>
              <a:rPr lang="en-US" dirty="0"/>
              <a:t>In recent years, the convergence of medical imaging technology and artificial intelligence has paved the way for transformative innovations in healthcare. Among these, neural networks have emerged as a powerful tool for enhancing diagnostic accuracy and efficiency.</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In this presentation, we will delve into the potential of neural networks to revolutionize the landscape of brain tumor detection. </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We'll explore how these advanced computational models can leverage vast amounts of medical data, including MRI and CT scans, to recognize patterns indicative of brain tumors with remarkable precision, enabling earlier and more accurate diagnoses. </a:t>
            </a:r>
          </a:p>
          <a:p>
            <a:pPr marL="342900" indent="-3429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a:lnSpc>
                <a:spcPct val="90000"/>
              </a:lnSpc>
              <a:spcBef>
                <a:spcPct val="20000"/>
              </a:spcBef>
              <a:spcAft>
                <a:spcPts val="600"/>
              </a:spcAft>
              <a:buClr>
                <a:schemeClr val="accent1">
                  <a:lumMod val="75000"/>
                </a:schemeClr>
              </a:buClr>
              <a:buSzPct val="145000"/>
              <a:buFont typeface="Arial"/>
              <a:buChar char="•"/>
            </a:pPr>
            <a:r>
              <a:rPr lang="en-US" dirty="0"/>
              <a:t>Moreover, their ability to continuously learn and adapt from new data holds the promise of continual improvement and refinement in diagnostic accuracy over time.</a:t>
            </a:r>
          </a:p>
        </p:txBody>
      </p:sp>
    </p:spTree>
    <p:extLst>
      <p:ext uri="{BB962C8B-B14F-4D97-AF65-F5344CB8AC3E}">
        <p14:creationId xmlns:p14="http://schemas.microsoft.com/office/powerpoint/2010/main" val="34585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Objective</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Develop 3 different CNNs for Brain Tumor Detection and compare their performance using standard metrics and also perform some basic image processing tasks to see how good the images in the dataset are for training and testing the model</a:t>
            </a:r>
          </a:p>
        </p:txBody>
      </p:sp>
    </p:spTree>
    <p:extLst>
      <p:ext uri="{BB962C8B-B14F-4D97-AF65-F5344CB8AC3E}">
        <p14:creationId xmlns:p14="http://schemas.microsoft.com/office/powerpoint/2010/main" val="393183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139321"/>
          </a:xfrm>
          <a:prstGeom prst="rect">
            <a:avLst/>
          </a:prstGeom>
          <a:noFill/>
        </p:spPr>
        <p:txBody>
          <a:bodyPr wrap="square" rtlCol="0">
            <a:spAutoFit/>
          </a:bodyPr>
          <a:lstStyle/>
          <a:p>
            <a:pPr marL="342900" indent="-342900">
              <a:buFont typeface="Arial" panose="020B0604020202020204" pitchFamily="34" charset="0"/>
              <a:buChar char="•"/>
            </a:pPr>
            <a:r>
              <a:rPr lang="en-US" dirty="0"/>
              <a:t>The dataset is consisting of 253 MRI images. 155 are tumorous while 98 are non-tumorous. These have been taken from Kaggle and are open-source.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is a smaller dataset and is also imbalanced. So, we perform data augmentation to create more images by varying, the height, width and brightness of the images as well as rotating them and flipping them horizontally and vertically.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gives us a final dataset of 2065 images with 1085 tumorous images and 980 non-tumorous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have split this data into 3 parts: 70% for training, 15% for validation and 15% for testing.</a:t>
            </a:r>
          </a:p>
        </p:txBody>
      </p:sp>
    </p:spTree>
    <p:extLst>
      <p:ext uri="{BB962C8B-B14F-4D97-AF65-F5344CB8AC3E}">
        <p14:creationId xmlns:p14="http://schemas.microsoft.com/office/powerpoint/2010/main" val="42947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Sample Images In The Dataset</a:t>
            </a:r>
          </a:p>
        </p:txBody>
      </p:sp>
      <p:pic>
        <p:nvPicPr>
          <p:cNvPr id="4" name="Picture 3" descr="A screenshot of a computer&#10;&#10;Description automatically generated">
            <a:extLst>
              <a:ext uri="{FF2B5EF4-FFF2-40B4-BE49-F238E27FC236}">
                <a16:creationId xmlns:a16="http://schemas.microsoft.com/office/drawing/2014/main" id="{6ED448EB-3A0E-FFC7-ACF4-72F5608AA035}"/>
              </a:ext>
            </a:extLst>
          </p:cNvPr>
          <p:cNvPicPr>
            <a:picLocks noChangeAspect="1"/>
          </p:cNvPicPr>
          <p:nvPr/>
        </p:nvPicPr>
        <p:blipFill rotWithShape="1">
          <a:blip r:embed="rId2">
            <a:extLst>
              <a:ext uri="{28A0092B-C50C-407E-A947-70E740481C1C}">
                <a14:useLocalDpi xmlns:a14="http://schemas.microsoft.com/office/drawing/2010/main" val="0"/>
              </a:ext>
            </a:extLst>
          </a:blip>
          <a:srcRect l="38940" t="18586" r="24015" b="44647"/>
          <a:stretch/>
        </p:blipFill>
        <p:spPr>
          <a:xfrm>
            <a:off x="2493818" y="1791855"/>
            <a:ext cx="8312727" cy="4645890"/>
          </a:xfrm>
          <a:prstGeom prst="rect">
            <a:avLst/>
          </a:prstGeom>
        </p:spPr>
      </p:pic>
    </p:spTree>
    <p:extLst>
      <p:ext uri="{BB962C8B-B14F-4D97-AF65-F5344CB8AC3E}">
        <p14:creationId xmlns:p14="http://schemas.microsoft.com/office/powerpoint/2010/main" val="306268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Dataset</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Sample Images In The Dataset</a:t>
            </a:r>
          </a:p>
        </p:txBody>
      </p:sp>
      <p:pic>
        <p:nvPicPr>
          <p:cNvPr id="4" name="Picture 3" descr="A screenshot of a computer&#10;&#10;Description automatically generated">
            <a:extLst>
              <a:ext uri="{FF2B5EF4-FFF2-40B4-BE49-F238E27FC236}">
                <a16:creationId xmlns:a16="http://schemas.microsoft.com/office/drawing/2014/main" id="{6ED448EB-3A0E-FFC7-ACF4-72F5608AA035}"/>
              </a:ext>
            </a:extLst>
          </p:cNvPr>
          <p:cNvPicPr>
            <a:picLocks noChangeAspect="1"/>
          </p:cNvPicPr>
          <p:nvPr/>
        </p:nvPicPr>
        <p:blipFill rotWithShape="1">
          <a:blip r:embed="rId2">
            <a:extLst>
              <a:ext uri="{28A0092B-C50C-407E-A947-70E740481C1C}">
                <a14:useLocalDpi xmlns:a14="http://schemas.microsoft.com/office/drawing/2010/main" val="0"/>
              </a:ext>
            </a:extLst>
          </a:blip>
          <a:srcRect l="38858" t="55521" r="24056" b="7734"/>
          <a:stretch/>
        </p:blipFill>
        <p:spPr>
          <a:xfrm>
            <a:off x="2258793" y="1715794"/>
            <a:ext cx="8321964" cy="4643035"/>
          </a:xfrm>
          <a:prstGeom prst="rect">
            <a:avLst/>
          </a:prstGeom>
        </p:spPr>
      </p:pic>
    </p:spTree>
    <p:extLst>
      <p:ext uri="{BB962C8B-B14F-4D97-AF65-F5344CB8AC3E}">
        <p14:creationId xmlns:p14="http://schemas.microsoft.com/office/powerpoint/2010/main" val="399801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flowchart&#10;&#10;Description automatically generated">
            <a:extLst>
              <a:ext uri="{FF2B5EF4-FFF2-40B4-BE49-F238E27FC236}">
                <a16:creationId xmlns:a16="http://schemas.microsoft.com/office/drawing/2014/main" id="{3ACA9976-35FE-D465-82E9-72321EE27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2873"/>
            <a:ext cx="12191999" cy="5925127"/>
          </a:xfrm>
          <a:prstGeom prst="rect">
            <a:avLst/>
          </a:prstGeom>
        </p:spPr>
      </p:pic>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19653" y="1066800"/>
            <a:ext cx="10018713" cy="369332"/>
          </a:xfrm>
          <a:prstGeom prst="rect">
            <a:avLst/>
          </a:prstGeom>
          <a:noFill/>
        </p:spPr>
        <p:txBody>
          <a:bodyPr wrap="square" rtlCol="0">
            <a:spAutoFit/>
          </a:bodyPr>
          <a:lstStyle/>
          <a:p>
            <a:pPr marL="342900" indent="-342900">
              <a:buFont typeface="Arial" panose="020B0604020202020204" pitchFamily="34" charset="0"/>
              <a:buChar char="•"/>
            </a:pPr>
            <a:r>
              <a:rPr lang="en-US" dirty="0"/>
              <a:t>FLOWCHART</a:t>
            </a:r>
          </a:p>
        </p:txBody>
      </p:sp>
    </p:spTree>
    <p:extLst>
      <p:ext uri="{BB962C8B-B14F-4D97-AF65-F5344CB8AC3E}">
        <p14:creationId xmlns:p14="http://schemas.microsoft.com/office/powerpoint/2010/main" val="352653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136-1BBA-76D5-1DD5-7CD62588C068}"/>
              </a:ext>
            </a:extLst>
          </p:cNvPr>
          <p:cNvSpPr>
            <a:spLocks noGrp="1"/>
          </p:cNvSpPr>
          <p:nvPr>
            <p:ph type="title"/>
          </p:nvPr>
        </p:nvSpPr>
        <p:spPr>
          <a:xfrm>
            <a:off x="1484310" y="206604"/>
            <a:ext cx="10018713" cy="860196"/>
          </a:xfrm>
        </p:spPr>
        <p:txBody>
          <a:bodyPr>
            <a:normAutofit/>
          </a:bodyPr>
          <a:lstStyle/>
          <a:p>
            <a:r>
              <a:rPr lang="en-US" sz="3200" dirty="0"/>
              <a:t>Methodology</a:t>
            </a:r>
            <a:endParaRPr lang="en-IN" sz="3200" dirty="0"/>
          </a:p>
        </p:txBody>
      </p:sp>
      <p:sp>
        <p:nvSpPr>
          <p:cNvPr id="5" name="TextBox 4">
            <a:extLst>
              <a:ext uri="{FF2B5EF4-FFF2-40B4-BE49-F238E27FC236}">
                <a16:creationId xmlns:a16="http://schemas.microsoft.com/office/drawing/2014/main" id="{46C67610-0558-2A70-BBED-FFE64FB730DB}"/>
              </a:ext>
            </a:extLst>
          </p:cNvPr>
          <p:cNvSpPr txBox="1"/>
          <p:nvPr/>
        </p:nvSpPr>
        <p:spPr>
          <a:xfrm>
            <a:off x="1484310" y="1206631"/>
            <a:ext cx="10018713" cy="2862322"/>
          </a:xfrm>
          <a:prstGeom prst="rect">
            <a:avLst/>
          </a:prstGeom>
          <a:noFill/>
        </p:spPr>
        <p:txBody>
          <a:bodyPr wrap="square" rtlCol="0">
            <a:spAutoFit/>
          </a:bodyPr>
          <a:lstStyle/>
          <a:p>
            <a:pPr marL="342900" indent="-342900">
              <a:buFont typeface="Arial" panose="020B0604020202020204" pitchFamily="34" charset="0"/>
              <a:buChar char="•"/>
            </a:pPr>
            <a:r>
              <a:rPr lang="en-US" b="1" dirty="0"/>
              <a:t>Importing Required Libraries </a:t>
            </a:r>
            <a:r>
              <a:rPr lang="en-US" dirty="0"/>
              <a:t>: In this step we import all the required libraries and functions which will later be used to perform various operations in the project.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			</a:t>
            </a:r>
          </a:p>
        </p:txBody>
      </p:sp>
      <p:pic>
        <p:nvPicPr>
          <p:cNvPr id="7" name="Picture 6" descr="A screenshot of a computer&#10;&#10;Description automatically generated">
            <a:extLst>
              <a:ext uri="{FF2B5EF4-FFF2-40B4-BE49-F238E27FC236}">
                <a16:creationId xmlns:a16="http://schemas.microsoft.com/office/drawing/2014/main" id="{1ABE35EC-C1AD-7BE5-082D-E442DB847C17}"/>
              </a:ext>
            </a:extLst>
          </p:cNvPr>
          <p:cNvPicPr>
            <a:picLocks noChangeAspect="1"/>
          </p:cNvPicPr>
          <p:nvPr/>
        </p:nvPicPr>
        <p:blipFill rotWithShape="1">
          <a:blip r:embed="rId2">
            <a:extLst>
              <a:ext uri="{28A0092B-C50C-407E-A947-70E740481C1C}">
                <a14:useLocalDpi xmlns:a14="http://schemas.microsoft.com/office/drawing/2010/main" val="0"/>
              </a:ext>
            </a:extLst>
          </a:blip>
          <a:srcRect l="30750" t="27067" r="27250" b="52666"/>
          <a:stretch/>
        </p:blipFill>
        <p:spPr>
          <a:xfrm>
            <a:off x="2313432" y="1856232"/>
            <a:ext cx="7708392" cy="2075688"/>
          </a:xfrm>
          <a:prstGeom prst="rect">
            <a:avLst/>
          </a:prstGeom>
        </p:spPr>
      </p:pic>
    </p:spTree>
    <p:extLst>
      <p:ext uri="{BB962C8B-B14F-4D97-AF65-F5344CB8AC3E}">
        <p14:creationId xmlns:p14="http://schemas.microsoft.com/office/powerpoint/2010/main" val="38429620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437</TotalTime>
  <Words>1814</Words>
  <Application>Microsoft Office PowerPoint</Application>
  <PresentationFormat>Widescreen</PresentationFormat>
  <Paragraphs>216</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Corbel</vt:lpstr>
      <vt:lpstr>Parallax</vt:lpstr>
      <vt:lpstr>Brain Tumor Detection</vt:lpstr>
      <vt:lpstr>Contents</vt:lpstr>
      <vt:lpstr>Introduction</vt:lpstr>
      <vt:lpstr>Objective</vt:lpstr>
      <vt:lpstr>Dataset</vt:lpstr>
      <vt:lpstr>Dataset</vt:lpstr>
      <vt:lpstr>Dataset</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Findings/Discussion</vt:lpstr>
      <vt:lpstr>Findings/Discussion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dc:title>
  <dc:creator>Sankalp Tripathy</dc:creator>
  <cp:lastModifiedBy>utkarsh kumar</cp:lastModifiedBy>
  <cp:revision>14</cp:revision>
  <dcterms:created xsi:type="dcterms:W3CDTF">2024-04-11T08:59:03Z</dcterms:created>
  <dcterms:modified xsi:type="dcterms:W3CDTF">2024-10-01T13:26:34Z</dcterms:modified>
</cp:coreProperties>
</file>